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517" r:id="rId2"/>
    <p:sldId id="406" r:id="rId3"/>
    <p:sldId id="502" r:id="rId4"/>
    <p:sldId id="503" r:id="rId5"/>
    <p:sldId id="509" r:id="rId6"/>
    <p:sldId id="510" r:id="rId7"/>
    <p:sldId id="511" r:id="rId8"/>
    <p:sldId id="512" r:id="rId9"/>
    <p:sldId id="513" r:id="rId10"/>
    <p:sldId id="514" r:id="rId11"/>
    <p:sldId id="440" r:id="rId12"/>
    <p:sldId id="462" r:id="rId13"/>
    <p:sldId id="483" r:id="rId14"/>
    <p:sldId id="467" r:id="rId15"/>
    <p:sldId id="468" r:id="rId16"/>
    <p:sldId id="515" r:id="rId17"/>
    <p:sldId id="516" r:id="rId18"/>
    <p:sldId id="449" r:id="rId19"/>
    <p:sldId id="500" r:id="rId20"/>
    <p:sldId id="499" r:id="rId21"/>
    <p:sldId id="476" r:id="rId22"/>
    <p:sldId id="453" r:id="rId23"/>
    <p:sldId id="477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2D"/>
    <a:srgbClr val="E1691F"/>
    <a:srgbClr val="FF99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34473-7BEB-4251-8DDD-B6EF89D7B9B9}" type="datetimeFigureOut">
              <a:rPr lang="sv-SE" smtClean="0"/>
              <a:t>2025-05-07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C3C73-1240-4196-A92D-AF5CF71401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09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E3EC10-66CB-CBB9-61FF-B4852AD92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9F8D46D-BAF6-4602-823D-C0D55A1FD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644405-C114-8B11-6727-F28F9B60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5DE605-A35D-331C-B145-64EC5B7E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3F1A61-2EF4-7DFA-38E1-E0CD9930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38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C70FCB-45B8-8A47-743E-0F30DA0F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ED61D4E-8D64-84D4-A982-F24D9E3B9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A66760-C1B1-C89A-2CA0-22FEA5EE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6BA62E-7AFD-7996-5E71-698594CF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D9B764-67DD-C728-C8B6-93DDBDF8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03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C04C310-59A4-67C6-0BDA-99E0157A8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2AF3B53-477F-6FF3-BCB6-F57676FD2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309E1B-6EC9-093E-B8B7-A7D804D0D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E26858-424F-FFE8-3169-32007D87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C9464D-339B-E5AB-92D7-661B5C23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699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566022-6859-09D6-2AB0-470810BE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234619-78F3-FFF6-C401-2B8F5EC7F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D6CA99-3E92-9CE5-F4C6-B811957F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0C2BAA-FBD8-BE1D-7C51-11490DE2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89CE53-DA53-31A0-32C4-B8B0B601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97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F77836-3637-B06F-452B-02C938F0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A0F9D2-4B0C-AC71-B086-B8F9D5CC3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127A98-6EFB-F31C-4026-3D197CD4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B906D5-63A9-CCDE-EC90-2374E1F8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332C53-107C-5D46-6BCE-26A22DE0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38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6466DF-3FB0-D636-519C-16DFB072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784EB4-8BC4-BA5C-6B7A-0E90B829C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2AB721-9B2D-0A68-70E4-98328002F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A2B226E-A7BD-6A50-887B-A73590CB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777AD73-A616-19F3-E300-C62261F0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3201F7B-41DF-8007-AFA8-B31DC275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81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102D5C-0051-CA6D-FD32-5E7D9F23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E9CA18-952C-7663-AA90-529940E9E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E5527B3-BC66-A7AF-B43D-BAE700B9D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08696E6-1DF3-5255-C2A7-9D6083C97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CFD38A-A6ED-34F9-EA8D-CD0196F2D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407D856-0A81-4161-0284-42B3C9EA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681C29F-54FC-7B01-91D7-1F5CD786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53607FF-0B37-090D-B956-643936B9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87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B2DD7B-D76C-17AC-1B67-1230AF7C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DB817BE-8497-8832-4FD4-12EFD97A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10E54C4-56BE-116D-3A22-C52200E6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D52869-6145-F408-7504-23719D12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626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BDC9B45-32DB-7816-8B36-1CB9CDA4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C2458F2-94BA-388C-1B54-4486CEB3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99E273-7085-F56C-8910-46E1FA43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42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B5BF5-C65A-818C-BCCD-BF9429BB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7B3CDE-82C8-88EF-98AC-8BD0C3E28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ECDF11-9A90-7A06-3F8B-4C1E184BD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0844C5-0EEA-5312-9751-B83144E2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8079FC3-3DF1-DDD6-DD88-BAC3B7C1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8A008B7-0124-8C75-3CF9-C3CC7784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61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61F83A-1538-7C6B-0517-DFABDCC0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C29CCE6-1E97-DBDC-36D9-1AF4A5385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70B034-1629-F361-3E3A-024B345D8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3353997-DCAE-1F88-0BAE-2CE443F3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ECA8D11-BBDF-E3B2-F4A2-6502F147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89686F7-C6FA-2DA4-9620-B716514E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73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BC5EE3C-25FD-FA18-0392-D1D545B7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B8AFE5F-E78E-EF23-D64B-7E2A02970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A9A6FA-A4B5-98C0-BA15-78D16539F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49609-C428-450B-830A-3F9064CA30ED}" type="datetimeFigureOut">
              <a:rPr lang="sv-SE" smtClean="0"/>
              <a:t>2025-05-07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AE3A43-B192-18CE-AFA5-480FAFC94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1D347A-5A1A-9654-2CFF-26E11249F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31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298D0-969E-C1B7-CE2B-805061B7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491F1B8-F045-A1D5-FFF4-85F8D54F994E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9AB1C8D7-67CA-5FB0-FAC4-4C25AD125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BB1CEE30-88F8-766F-709A-19818235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396" y="449102"/>
            <a:ext cx="2761862" cy="1202417"/>
          </a:xfrm>
        </p:spPr>
        <p:txBody>
          <a:bodyPr>
            <a:normAutofit/>
          </a:bodyPr>
          <a:lstStyle/>
          <a:p>
            <a:r>
              <a:rPr lang="sv-SE" b="1" dirty="0"/>
              <a:t>Agenda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3055A08-7DA8-C3F4-AA84-DE96269D8787}"/>
              </a:ext>
            </a:extLst>
          </p:cNvPr>
          <p:cNvSpPr txBox="1"/>
          <p:nvPr/>
        </p:nvSpPr>
        <p:spPr>
          <a:xfrm>
            <a:off x="1520890" y="2239347"/>
            <a:ext cx="892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94066C0-DEA9-36EB-8B09-255D26BD34EA}"/>
              </a:ext>
            </a:extLst>
          </p:cNvPr>
          <p:cNvSpPr txBox="1"/>
          <p:nvPr/>
        </p:nvSpPr>
        <p:spPr>
          <a:xfrm>
            <a:off x="2481942" y="2006082"/>
            <a:ext cx="75391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18.00-19.15	Medborgardialog</a:t>
            </a:r>
          </a:p>
          <a:p>
            <a:r>
              <a:rPr lang="sv-SE" sz="2400" b="1" dirty="0"/>
              <a:t>		Bergs kommun har beslutat sig för att växa 			– men varför är det så viktigt? </a:t>
            </a:r>
          </a:p>
          <a:p>
            <a:r>
              <a:rPr lang="sv-SE" sz="2400" b="1" dirty="0"/>
              <a:t>		Befolkningsutveckling 				</a:t>
            </a:r>
          </a:p>
          <a:p>
            <a:r>
              <a:rPr lang="sv-SE" sz="2400" b="1" dirty="0"/>
              <a:t>19.15-19.45	Fika</a:t>
            </a:r>
          </a:p>
          <a:p>
            <a:endParaRPr lang="sv-SE" sz="2400" b="1" dirty="0"/>
          </a:p>
          <a:p>
            <a:r>
              <a:rPr lang="sv-SE" sz="2400" b="1" dirty="0"/>
              <a:t>19.45-21.00	Kultur och Fritidsdialog</a:t>
            </a:r>
          </a:p>
        </p:txBody>
      </p:sp>
      <p:pic>
        <p:nvPicPr>
          <p:cNvPr id="2" name="Bildobjekt 1" descr="En bild som visar skiss, svart och vit, snö">
            <a:extLst>
              <a:ext uri="{FF2B5EF4-FFF2-40B4-BE49-F238E27FC236}">
                <a16:creationId xmlns:a16="http://schemas.microsoft.com/office/drawing/2014/main" id="{72C86CEA-2CAD-FE6C-1214-383115650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ECDCDC0-4D0F-300C-75CD-B61B36E901EB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293754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0099B-8636-9E75-AFB6-6851EAC3C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69BF7B6D-B861-CAD2-4AB3-0A9921E93C47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Framskrivning 80+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BA813A2A-2BBA-9F4C-AB23-9C9C4AC3E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613E091E-E709-D4E6-AE16-C7B646D6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F643B79-148A-AD42-728F-280946D98188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7" name="Bildobjekt 6" descr="En bild som visar skärmbild, lila, Rektangel, kvadrat&#10;&#10;AI-genererat innehåll kan vara felaktigt.">
            <a:extLst>
              <a:ext uri="{FF2B5EF4-FFF2-40B4-BE49-F238E27FC236}">
                <a16:creationId xmlns:a16="http://schemas.microsoft.com/office/drawing/2014/main" id="{19680D9A-3473-314D-0846-A71661541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8" y="2012355"/>
            <a:ext cx="10260563" cy="420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1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8D6BA-7ABC-34BA-C4BA-E744FB5FA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F8E8B9BB-CA4A-8AEC-521A-2E8A06109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926" y="439094"/>
            <a:ext cx="3625281" cy="85029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Hackåsbygden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DADB583-8C42-A1B2-A13A-0C5C7B3A01D6}"/>
              </a:ext>
            </a:extLst>
          </p:cNvPr>
          <p:cNvSpPr txBox="1"/>
          <p:nvPr/>
        </p:nvSpPr>
        <p:spPr>
          <a:xfrm>
            <a:off x="8897758" y="2930540"/>
            <a:ext cx="274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Hackåsbygden fortsätter att öka sin befolkning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98431AE0-7C2A-4F4A-2CAD-3B93527C5B75}"/>
              </a:ext>
            </a:extLst>
          </p:cNvPr>
          <p:cNvSpPr/>
          <p:nvPr/>
        </p:nvSpPr>
        <p:spPr>
          <a:xfrm>
            <a:off x="9354549" y="551624"/>
            <a:ext cx="1831947" cy="9703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1151 invånare 2024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9CFFD891-7804-0CA8-4CC5-7746C887D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4195AC0-90CA-5C76-93EA-400FDA89F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57" y="1764207"/>
            <a:ext cx="7744099" cy="4654699"/>
          </a:xfrm>
          <a:prstGeom prst="rect">
            <a:avLst/>
          </a:prstGeom>
        </p:spPr>
      </p:pic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2E25EB02-D9DE-B699-05C2-A6498BA27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39D4818-B039-A34C-9AE8-F3FD9ABBCEDD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198507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06AD0-B519-7092-BB36-608B29640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86D8C78F-877E-C6C5-0FBA-AAB01F5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61" y="431637"/>
            <a:ext cx="3625281" cy="85029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Hackåsbygden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58F66C6A-0374-C7BD-0751-FA72335A4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7308D5B6-604D-D439-FD13-66ACD4FE0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607" y="1609632"/>
            <a:ext cx="8492188" cy="4799931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C62D39CE-4A43-11BB-F652-43986F00B4DB}"/>
              </a:ext>
            </a:extLst>
          </p:cNvPr>
          <p:cNvSpPr/>
          <p:nvPr/>
        </p:nvSpPr>
        <p:spPr>
          <a:xfrm>
            <a:off x="9354549" y="551624"/>
            <a:ext cx="1831947" cy="9703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1151 invånare 2024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80B9ACA-EA9C-5BF8-C593-0DBD935AD013}"/>
              </a:ext>
            </a:extLst>
          </p:cNvPr>
          <p:cNvSpPr/>
          <p:nvPr/>
        </p:nvSpPr>
        <p:spPr>
          <a:xfrm>
            <a:off x="413309" y="1376367"/>
            <a:ext cx="2749769" cy="150679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91 barn är mellan 0-5 år varav 8 </a:t>
            </a:r>
            <a:r>
              <a:rPr lang="sv-SE" dirty="0" err="1"/>
              <a:t>st</a:t>
            </a:r>
            <a:r>
              <a:rPr lang="sv-SE" dirty="0"/>
              <a:t> är födda under 2024.</a:t>
            </a:r>
          </a:p>
        </p:txBody>
      </p:sp>
      <p:pic>
        <p:nvPicPr>
          <p:cNvPr id="6" name="Bildobjekt 5" descr="En bild som visar skiss, svart och vit, snö">
            <a:extLst>
              <a:ext uri="{FF2B5EF4-FFF2-40B4-BE49-F238E27FC236}">
                <a16:creationId xmlns:a16="http://schemas.microsoft.com/office/drawing/2014/main" id="{A7E7E744-FFC5-8617-0CB7-A8445FE52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2CFD7BB-2175-080B-7C9E-E6366C704C23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10045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72686-060D-602F-32A7-E1340E826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iss, svart och vit, snö">
            <a:extLst>
              <a:ext uri="{FF2B5EF4-FFF2-40B4-BE49-F238E27FC236}">
                <a16:creationId xmlns:a16="http://schemas.microsoft.com/office/drawing/2014/main" id="{DDBB0CBE-28F6-391B-92FF-AABA7F189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6639FE8D-8149-F28D-2A61-1CF27A50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264" y="1190876"/>
            <a:ext cx="3578242" cy="108417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Diskussion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221DFBE4-E98D-F3AC-2AA0-1AB5FFEEF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3510409-013A-66AA-E033-5B84094F8D07}"/>
              </a:ext>
            </a:extLst>
          </p:cNvPr>
          <p:cNvSpPr txBox="1"/>
          <p:nvPr/>
        </p:nvSpPr>
        <p:spPr>
          <a:xfrm>
            <a:off x="881204" y="2785936"/>
            <a:ext cx="104295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3200" dirty="0"/>
          </a:p>
          <a:p>
            <a:r>
              <a:rPr lang="sv-SE" sz="3200" dirty="0"/>
              <a:t>Hur påverkas Hackåsbygden om antalet medborgare i olika åldersgrupper förändras, vilka möjligheter finns och vilka utmaningar?</a:t>
            </a:r>
          </a:p>
          <a:p>
            <a:endParaRPr lang="sv-SE" sz="3200" dirty="0"/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D4AF949-E991-444B-B811-1A6D6423D1C7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968151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FF51F-FFD2-28E9-3A53-1DF1C1DDA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9CD83EE3-513E-CA98-9065-964C0BAD4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787" y="392767"/>
            <a:ext cx="3625281" cy="85029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Hackåsbygden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E8B6CB99-A846-5207-4B9F-B5E206105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909D106-3CF4-0E8C-B8A0-81E32403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28" y="1838739"/>
            <a:ext cx="7697175" cy="4626494"/>
          </a:xfrm>
          <a:prstGeom prst="rect">
            <a:avLst/>
          </a:prstGeom>
        </p:spPr>
      </p:pic>
      <p:pic>
        <p:nvPicPr>
          <p:cNvPr id="2" name="Bildobjekt 1" descr="En bild som visar skiss, svart och vit, snö">
            <a:extLst>
              <a:ext uri="{FF2B5EF4-FFF2-40B4-BE49-F238E27FC236}">
                <a16:creationId xmlns:a16="http://schemas.microsoft.com/office/drawing/2014/main" id="{7C5E3CD7-102F-943E-F941-3F718E3BD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25C8BAA6-F84A-9F87-0550-1A8AB34401B9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E72DA5A4-CAF6-46B9-18B8-90F7C8FC55DC}"/>
              </a:ext>
            </a:extLst>
          </p:cNvPr>
          <p:cNvSpPr/>
          <p:nvPr/>
        </p:nvSpPr>
        <p:spPr>
          <a:xfrm>
            <a:off x="9354549" y="551624"/>
            <a:ext cx="1831947" cy="9703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1151 invånare 2024</a:t>
            </a:r>
          </a:p>
        </p:txBody>
      </p:sp>
    </p:spTree>
    <p:extLst>
      <p:ext uri="{BB962C8B-B14F-4D97-AF65-F5344CB8AC3E}">
        <p14:creationId xmlns:p14="http://schemas.microsoft.com/office/powerpoint/2010/main" val="329910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EC2AB-0DED-3E1F-CEDA-8CFD317B0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71ED2755-A041-7672-8853-01CB32B20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112" y="488751"/>
            <a:ext cx="3625281" cy="85029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Hackåsbygden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460CBD3E-ACAF-E350-14EE-C3C390FC9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4B051AF4-451E-37E6-E10D-047175287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1975848"/>
            <a:ext cx="7457427" cy="4482390"/>
          </a:xfrm>
          <a:prstGeom prst="rect">
            <a:avLst/>
          </a:prstGeom>
        </p:spPr>
      </p:pic>
      <p:pic>
        <p:nvPicPr>
          <p:cNvPr id="2" name="Bildobjekt 1" descr="En bild som visar skiss, svart och vit, snö">
            <a:extLst>
              <a:ext uri="{FF2B5EF4-FFF2-40B4-BE49-F238E27FC236}">
                <a16:creationId xmlns:a16="http://schemas.microsoft.com/office/drawing/2014/main" id="{439DF7C8-B6F1-4650-3219-834F35A59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BC84EBC4-B551-E84D-70AE-2B653D202A29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C72E76B9-3BBF-544F-2FFE-E371CF3493CC}"/>
              </a:ext>
            </a:extLst>
          </p:cNvPr>
          <p:cNvSpPr/>
          <p:nvPr/>
        </p:nvSpPr>
        <p:spPr>
          <a:xfrm>
            <a:off x="9354549" y="551624"/>
            <a:ext cx="1831947" cy="9703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1151 invånare 2024</a:t>
            </a:r>
          </a:p>
        </p:txBody>
      </p:sp>
    </p:spTree>
    <p:extLst>
      <p:ext uri="{BB962C8B-B14F-4D97-AF65-F5344CB8AC3E}">
        <p14:creationId xmlns:p14="http://schemas.microsoft.com/office/powerpoint/2010/main" val="1073466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17300-7374-BFC9-1CFF-F9F456C1C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3792027E-24F9-4E4F-6908-0990D9F9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112" y="488751"/>
            <a:ext cx="5123292" cy="85029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Inflytt</a:t>
            </a: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/Utflytt 2024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7C85D2F4-CA2C-F2A5-F8E3-D8E97D001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2" name="Bildobjekt 1" descr="En bild som visar skiss, svart och vit, snö">
            <a:extLst>
              <a:ext uri="{FF2B5EF4-FFF2-40B4-BE49-F238E27FC236}">
                <a16:creationId xmlns:a16="http://schemas.microsoft.com/office/drawing/2014/main" id="{5AFA9637-A762-95D6-3D0D-C2BE1B4D3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9A24D7E3-80ED-484B-C87F-B05499D12676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5D17154A-CEB8-3114-EF22-E59581879620}"/>
              </a:ext>
            </a:extLst>
          </p:cNvPr>
          <p:cNvSpPr/>
          <p:nvPr/>
        </p:nvSpPr>
        <p:spPr>
          <a:xfrm>
            <a:off x="9354549" y="551624"/>
            <a:ext cx="1831947" cy="9703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1151 invånare 2024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87065DB-91C2-487E-5B8E-878EDBFE5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269" y="1792694"/>
            <a:ext cx="7646135" cy="4595816"/>
          </a:xfrm>
          <a:prstGeom prst="rect">
            <a:avLst/>
          </a:prstGeom>
        </p:spPr>
      </p:pic>
      <p:sp>
        <p:nvSpPr>
          <p:cNvPr id="8" name="Ellips 7">
            <a:extLst>
              <a:ext uri="{FF2B5EF4-FFF2-40B4-BE49-F238E27FC236}">
                <a16:creationId xmlns:a16="http://schemas.microsoft.com/office/drawing/2014/main" id="{2F3C484C-1C57-72FD-20D4-9DA194C33E96}"/>
              </a:ext>
            </a:extLst>
          </p:cNvPr>
          <p:cNvSpPr/>
          <p:nvPr/>
        </p:nvSpPr>
        <p:spPr>
          <a:xfrm>
            <a:off x="261257" y="2472612"/>
            <a:ext cx="1972339" cy="92588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98 inflyttade</a:t>
            </a:r>
          </a:p>
          <a:p>
            <a:pPr algn="ctr"/>
            <a:r>
              <a:rPr lang="sv-SE" dirty="0"/>
              <a:t>= 8,5%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87F6FBD3-7E3C-DA24-9D15-31D88AE6D192}"/>
              </a:ext>
            </a:extLst>
          </p:cNvPr>
          <p:cNvSpPr/>
          <p:nvPr/>
        </p:nvSpPr>
        <p:spPr>
          <a:xfrm>
            <a:off x="261257" y="3968620"/>
            <a:ext cx="1972339" cy="92588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85 utflyttade</a:t>
            </a:r>
          </a:p>
          <a:p>
            <a:pPr algn="ctr"/>
            <a:r>
              <a:rPr lang="sv-SE" dirty="0"/>
              <a:t>= 7,4%</a:t>
            </a:r>
          </a:p>
        </p:txBody>
      </p:sp>
    </p:spTree>
    <p:extLst>
      <p:ext uri="{BB962C8B-B14F-4D97-AF65-F5344CB8AC3E}">
        <p14:creationId xmlns:p14="http://schemas.microsoft.com/office/powerpoint/2010/main" val="570566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9753C-4990-8C1B-8296-B902E6A5A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2D6FBE52-F6AC-4370-D061-C344C053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112" y="488751"/>
            <a:ext cx="5123292" cy="85029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Inflytt</a:t>
            </a: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/Utflytt 2024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DB99A28A-A616-396F-9F9B-BE8473216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2" name="Bildobjekt 1" descr="En bild som visar skiss, svart och vit, snö">
            <a:extLst>
              <a:ext uri="{FF2B5EF4-FFF2-40B4-BE49-F238E27FC236}">
                <a16:creationId xmlns:a16="http://schemas.microsoft.com/office/drawing/2014/main" id="{1B1CAAE7-AE5F-9908-D107-F14941C7D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7B82796-A75E-356D-42AB-32F0F2CEB217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A87BB2BD-4F68-090D-843B-F279D1AE91EF}"/>
              </a:ext>
            </a:extLst>
          </p:cNvPr>
          <p:cNvSpPr/>
          <p:nvPr/>
        </p:nvSpPr>
        <p:spPr>
          <a:xfrm>
            <a:off x="9354549" y="551624"/>
            <a:ext cx="1831947" cy="9703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1151 invånare 2024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4345A82-D148-9A23-8DF6-520E22170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673" y="1809587"/>
            <a:ext cx="7184036" cy="4318065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0F96E7C9-1D25-2B52-9AA0-E9CDA4B949B3}"/>
              </a:ext>
            </a:extLst>
          </p:cNvPr>
          <p:cNvSpPr/>
          <p:nvPr/>
        </p:nvSpPr>
        <p:spPr>
          <a:xfrm>
            <a:off x="261257" y="2472612"/>
            <a:ext cx="1972339" cy="92588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98 inflyttade</a:t>
            </a:r>
          </a:p>
          <a:p>
            <a:pPr algn="ctr"/>
            <a:r>
              <a:rPr lang="sv-SE" dirty="0"/>
              <a:t>= 8,5%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20B17DF-E0D3-501F-73A7-489418980A7F}"/>
              </a:ext>
            </a:extLst>
          </p:cNvPr>
          <p:cNvSpPr/>
          <p:nvPr/>
        </p:nvSpPr>
        <p:spPr>
          <a:xfrm>
            <a:off x="261257" y="3968620"/>
            <a:ext cx="1972339" cy="92588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85 utflyttade</a:t>
            </a:r>
          </a:p>
          <a:p>
            <a:pPr algn="ctr"/>
            <a:r>
              <a:rPr lang="sv-SE" dirty="0"/>
              <a:t>= 7,4%</a:t>
            </a:r>
          </a:p>
        </p:txBody>
      </p:sp>
    </p:spTree>
    <p:extLst>
      <p:ext uri="{BB962C8B-B14F-4D97-AF65-F5344CB8AC3E}">
        <p14:creationId xmlns:p14="http://schemas.microsoft.com/office/powerpoint/2010/main" val="883060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D9D03-857B-4212-BB5A-358D66B2E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utomhus, träd, himmel, landskap">
            <a:extLst>
              <a:ext uri="{FF2B5EF4-FFF2-40B4-BE49-F238E27FC236}">
                <a16:creationId xmlns:a16="http://schemas.microsoft.com/office/drawing/2014/main" id="{9152596B-B413-7896-0403-B1523F929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74" y="0"/>
            <a:ext cx="12192000" cy="685800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152348F8-671A-A8CB-B455-7091733B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574" y="336456"/>
            <a:ext cx="5007902" cy="106133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Hackåsbygden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8B87A486-FD39-E511-4F4E-3B9D00CC3754}"/>
              </a:ext>
            </a:extLst>
          </p:cNvPr>
          <p:cNvSpPr/>
          <p:nvPr/>
        </p:nvSpPr>
        <p:spPr>
          <a:xfrm>
            <a:off x="384772" y="446140"/>
            <a:ext cx="2408222" cy="84197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7600</a:t>
            </a:r>
          </a:p>
          <a:p>
            <a:pPr algn="ctr"/>
            <a:r>
              <a:rPr lang="sv-SE" dirty="0"/>
              <a:t>+ 80 invånare</a:t>
            </a:r>
          </a:p>
          <a:p>
            <a:pPr algn="ctr"/>
            <a:r>
              <a:rPr lang="sv-SE" dirty="0"/>
              <a:t>(1 231)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7D577BB5-E799-5A3E-7445-E780BED7C21D}"/>
              </a:ext>
            </a:extLst>
          </p:cNvPr>
          <p:cNvSpPr/>
          <p:nvPr/>
        </p:nvSpPr>
        <p:spPr>
          <a:xfrm>
            <a:off x="9399006" y="446140"/>
            <a:ext cx="2643612" cy="9279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6800 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50 invånare</a:t>
            </a:r>
          </a:p>
          <a:p>
            <a:pPr algn="ctr"/>
            <a:r>
              <a:rPr lang="sv-SE" dirty="0"/>
              <a:t>(1 101)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7F40C791-57C0-122E-73EF-D5ACD3E23647}"/>
              </a:ext>
            </a:extLst>
          </p:cNvPr>
          <p:cNvSpPr/>
          <p:nvPr/>
        </p:nvSpPr>
        <p:spPr>
          <a:xfrm>
            <a:off x="282134" y="2063446"/>
            <a:ext cx="2643611" cy="1015656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0-5 år +6 (97)</a:t>
            </a:r>
          </a:p>
          <a:p>
            <a:pPr algn="ctr"/>
            <a:r>
              <a:rPr lang="sv-SE" dirty="0"/>
              <a:t>6-18 år +13 (166)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9DB5EEFE-5ED0-DC64-43D5-06C394559647}"/>
              </a:ext>
            </a:extLst>
          </p:cNvPr>
          <p:cNvSpPr/>
          <p:nvPr/>
        </p:nvSpPr>
        <p:spPr>
          <a:xfrm>
            <a:off x="282135" y="3531597"/>
            <a:ext cx="2408222" cy="84197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19-65 år</a:t>
            </a:r>
          </a:p>
          <a:p>
            <a:pPr algn="ctr"/>
            <a:r>
              <a:rPr lang="sv-SE" dirty="0"/>
              <a:t>+43 (611)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A6109849-DCF6-6A0E-6C70-E38FE2161AD3}"/>
              </a:ext>
            </a:extLst>
          </p:cNvPr>
          <p:cNvSpPr/>
          <p:nvPr/>
        </p:nvSpPr>
        <p:spPr>
          <a:xfrm>
            <a:off x="282136" y="5263846"/>
            <a:ext cx="2815628" cy="84197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66-79 år +16 (262) </a:t>
            </a:r>
          </a:p>
          <a:p>
            <a:pPr algn="ctr"/>
            <a:r>
              <a:rPr lang="sv-SE" dirty="0"/>
              <a:t>80+ +2 (95)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FEA54D59-ACA0-9DFF-1EBB-BD6AC54A1F12}"/>
              </a:ext>
            </a:extLst>
          </p:cNvPr>
          <p:cNvSpPr/>
          <p:nvPr/>
        </p:nvSpPr>
        <p:spPr>
          <a:xfrm>
            <a:off x="9399006" y="2020441"/>
            <a:ext cx="2643612" cy="9279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0-5 år -5 (86)</a:t>
            </a:r>
          </a:p>
          <a:p>
            <a:pPr algn="ctr"/>
            <a:r>
              <a:rPr lang="sv-SE" dirty="0"/>
              <a:t>6-18 år -9 (144)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F60FA3BE-F5E9-EC62-1033-1C1B7227075A}"/>
              </a:ext>
            </a:extLst>
          </p:cNvPr>
          <p:cNvSpPr/>
          <p:nvPr/>
        </p:nvSpPr>
        <p:spPr>
          <a:xfrm>
            <a:off x="9399006" y="3488592"/>
            <a:ext cx="2643612" cy="9279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19-65 år</a:t>
            </a:r>
          </a:p>
          <a:p>
            <a:pPr algn="ctr"/>
            <a:r>
              <a:rPr lang="sv-SE" dirty="0"/>
              <a:t>-28 (540)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40D294E6-2F63-DC12-7B15-8087BB509C9C}"/>
              </a:ext>
            </a:extLst>
          </p:cNvPr>
          <p:cNvSpPr/>
          <p:nvPr/>
        </p:nvSpPr>
        <p:spPr>
          <a:xfrm>
            <a:off x="9399006" y="5220841"/>
            <a:ext cx="2643612" cy="9279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66-79 år -10(236) </a:t>
            </a:r>
          </a:p>
          <a:p>
            <a:pPr algn="ctr"/>
            <a:r>
              <a:rPr lang="sv-SE" dirty="0"/>
              <a:t>80+ +2 (95)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58994F4-1A56-41FD-5912-F316E38E5234}"/>
              </a:ext>
            </a:extLst>
          </p:cNvPr>
          <p:cNvSpPr/>
          <p:nvPr/>
        </p:nvSpPr>
        <p:spPr>
          <a:xfrm>
            <a:off x="3573624" y="2063446"/>
            <a:ext cx="2522376" cy="6424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Hackås förskola 79 barn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392EC72-D752-DBA9-1496-F224C29AD3EC}"/>
              </a:ext>
            </a:extLst>
          </p:cNvPr>
          <p:cNvSpPr/>
          <p:nvPr/>
        </p:nvSpPr>
        <p:spPr>
          <a:xfrm>
            <a:off x="6403910" y="2063446"/>
            <a:ext cx="2522376" cy="6424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Hackås skola 98 barn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4EB4B8A-BD46-A2CD-2DAA-835B6448E7B2}"/>
              </a:ext>
            </a:extLst>
          </p:cNvPr>
          <p:cNvSpPr/>
          <p:nvPr/>
        </p:nvSpPr>
        <p:spPr>
          <a:xfrm>
            <a:off x="4984337" y="3152640"/>
            <a:ext cx="2408222" cy="6424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Tallgläntan</a:t>
            </a:r>
            <a:r>
              <a:rPr lang="sv-SE" dirty="0"/>
              <a:t> 20 platser</a:t>
            </a:r>
          </a:p>
        </p:txBody>
      </p:sp>
    </p:spTree>
    <p:extLst>
      <p:ext uri="{BB962C8B-B14F-4D97-AF65-F5344CB8AC3E}">
        <p14:creationId xmlns:p14="http://schemas.microsoft.com/office/powerpoint/2010/main" val="801530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BF02A-636F-A77A-635E-C0C90EB43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iss, svart och vit, snö">
            <a:extLst>
              <a:ext uri="{FF2B5EF4-FFF2-40B4-BE49-F238E27FC236}">
                <a16:creationId xmlns:a16="http://schemas.microsoft.com/office/drawing/2014/main" id="{9FA5AE65-5918-DF26-55C1-0FB97D0B0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396150C7-C22E-A0B3-ED9D-14637728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03" y="648788"/>
            <a:ext cx="3578242" cy="108417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Diskussion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221D1CA8-BEDB-1EDF-26C2-48AA3254F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680033D-5321-6794-6DF7-771A3A46D1D5}"/>
              </a:ext>
            </a:extLst>
          </p:cNvPr>
          <p:cNvSpPr txBox="1"/>
          <p:nvPr/>
        </p:nvSpPr>
        <p:spPr>
          <a:xfrm>
            <a:off x="950614" y="2317687"/>
            <a:ext cx="10429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3200" dirty="0"/>
          </a:p>
          <a:p>
            <a:r>
              <a:rPr lang="sv-SE" sz="3200" dirty="0"/>
              <a:t>Vilka är det som flyttar in och vilka flyttar ut? Varför? </a:t>
            </a:r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5E391CE-BE3F-D308-B7A6-1A42455EC26C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4689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39EB8B3-60DB-642C-724C-67C8D6672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149" y="151557"/>
            <a:ext cx="7672080" cy="5583011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F72A1FE1-D8F4-9B3C-51DC-E8B23BF0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789" y="2930699"/>
            <a:ext cx="5867400" cy="3228478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  <a:t>Medborgardialog </a:t>
            </a:r>
            <a:b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</a:br>
            <a: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  <a:t>Hackåsbygden 2025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1040820-C2FD-D02A-3080-7A99D7DF6E2D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2F143A61-DC9E-3305-F5F1-D181B42D1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2" name="Bildobjekt 1" descr="En bild som visar skiss, svart och vit, snö">
            <a:extLst>
              <a:ext uri="{FF2B5EF4-FFF2-40B4-BE49-F238E27FC236}">
                <a16:creationId xmlns:a16="http://schemas.microsoft.com/office/drawing/2014/main" id="{FDD4D1C5-C359-0495-F222-7D1DF33FF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58AC840-CC78-78B0-3D7C-53DC7A4BD554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1900380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5F406-4889-ED62-61E1-7A6A26E39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skiss, svart och vit, snö">
            <a:extLst>
              <a:ext uri="{FF2B5EF4-FFF2-40B4-BE49-F238E27FC236}">
                <a16:creationId xmlns:a16="http://schemas.microsoft.com/office/drawing/2014/main" id="{5FF87757-2B87-2E38-61C0-0812DA345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15" y="5006053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DC27554A-446E-7C8E-4AE2-7A524139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666" y="183176"/>
            <a:ext cx="7185314" cy="1026367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Varför behöver ni bli fler här?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589D7318-465F-50FC-546F-E545B619E1B0}"/>
              </a:ext>
            </a:extLst>
          </p:cNvPr>
          <p:cNvSpPr/>
          <p:nvPr/>
        </p:nvSpPr>
        <p:spPr>
          <a:xfrm>
            <a:off x="8056941" y="3517620"/>
            <a:ext cx="3076792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Behålla verksamheter som är viktiga för välfärden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804AAD0F-009F-1C92-A741-AA89CD449DC4}"/>
              </a:ext>
            </a:extLst>
          </p:cNvPr>
          <p:cNvSpPr/>
          <p:nvPr/>
        </p:nvSpPr>
        <p:spPr>
          <a:xfrm>
            <a:off x="276316" y="2900818"/>
            <a:ext cx="2668556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Behålla och utveckla den service som finns i våra bygder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2864C7E1-DBD6-2F56-14A1-E704E2E1A88B}"/>
              </a:ext>
            </a:extLst>
          </p:cNvPr>
          <p:cNvSpPr/>
          <p:nvPr/>
        </p:nvSpPr>
        <p:spPr>
          <a:xfrm>
            <a:off x="4058463" y="1727339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människor som jobbar inom våra verksamheter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290013A0-7A7E-E7F0-ABCB-DC7FD519AA04}"/>
              </a:ext>
            </a:extLst>
          </p:cNvPr>
          <p:cNvSpPr/>
          <p:nvPr/>
        </p:nvSpPr>
        <p:spPr>
          <a:xfrm>
            <a:off x="618009" y="1241015"/>
            <a:ext cx="2668555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Fler medborgare ger sociala fördelar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5EA929E1-5C03-8B91-0AE4-EAC7D5F2F227}"/>
              </a:ext>
            </a:extLst>
          </p:cNvPr>
          <p:cNvSpPr/>
          <p:nvPr/>
        </p:nvSpPr>
        <p:spPr>
          <a:xfrm>
            <a:off x="8734882" y="1800830"/>
            <a:ext cx="3169544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God kvalitet i vård, skola och omsorg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793F211D-2B3B-A156-C18C-E0719812C395}"/>
              </a:ext>
            </a:extLst>
          </p:cNvPr>
          <p:cNvSpPr/>
          <p:nvPr/>
        </p:nvSpPr>
        <p:spPr>
          <a:xfrm>
            <a:off x="6864871" y="5413188"/>
            <a:ext cx="2668555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Skatteintäkter, i snitt 75 000:- per invånare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1BAB4E80-EA80-EA23-DDCD-35D9D73FB25D}"/>
              </a:ext>
            </a:extLst>
          </p:cNvPr>
          <p:cNvSpPr/>
          <p:nvPr/>
        </p:nvSpPr>
        <p:spPr>
          <a:xfrm>
            <a:off x="532840" y="5077904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människor som engagerar sig i föreningslivet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BD2E3FAC-4E4E-1662-86EA-5D0B0EC182BB}"/>
              </a:ext>
            </a:extLst>
          </p:cNvPr>
          <p:cNvSpPr/>
          <p:nvPr/>
        </p:nvSpPr>
        <p:spPr>
          <a:xfrm>
            <a:off x="3859003" y="3776568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värna demokratin och ha människor som vill vara politiskt aktiva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63881EBB-4029-8E5E-DC2D-BF66670A5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1" y="100156"/>
            <a:ext cx="2517128" cy="925883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DF7A879C-023D-A32A-5B08-F53CF2CD5A56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13565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 animBg="1"/>
      <p:bldP spid="12" grpId="0" animBg="1"/>
      <p:bldP spid="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46222-291B-7D1D-8567-3486993E7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7658AF8-3C20-5CFF-FE84-0EAB26EB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840" y="633892"/>
            <a:ext cx="7389805" cy="1038124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Vad händer om vi inte blir fler…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E7624E37-55FD-5968-BC79-D485720F2C0E}"/>
              </a:ext>
            </a:extLst>
          </p:cNvPr>
          <p:cNvSpPr/>
          <p:nvPr/>
        </p:nvSpPr>
        <p:spPr>
          <a:xfrm>
            <a:off x="953503" y="4487986"/>
            <a:ext cx="3506530" cy="14844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Företag och föreningar får minskat kundunderlag, minskat utbud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2A51692-19A8-A271-2206-DE96C4721ADE}"/>
              </a:ext>
            </a:extLst>
          </p:cNvPr>
          <p:cNvSpPr/>
          <p:nvPr/>
        </p:nvSpPr>
        <p:spPr>
          <a:xfrm>
            <a:off x="327565" y="2208221"/>
            <a:ext cx="3685338" cy="148441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Det blir svårt att upprätthålla den service och struktur som finns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FD170352-7780-CB84-DCE5-0C472FE844B3}"/>
              </a:ext>
            </a:extLst>
          </p:cNvPr>
          <p:cNvSpPr/>
          <p:nvPr/>
        </p:nvSpPr>
        <p:spPr>
          <a:xfrm>
            <a:off x="5746365" y="4729646"/>
            <a:ext cx="3944293" cy="172632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Det blir svårt att hitta arbetskraft till </a:t>
            </a:r>
            <a:r>
              <a:rPr lang="sv-SE" dirty="0" err="1"/>
              <a:t>bla</a:t>
            </a:r>
            <a:r>
              <a:rPr lang="sv-SE" dirty="0"/>
              <a:t> vård, skola och omsorg.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B44DA184-4A66-EECE-80FF-4FC94B53C837}"/>
              </a:ext>
            </a:extLst>
          </p:cNvPr>
          <p:cNvSpPr/>
          <p:nvPr/>
        </p:nvSpPr>
        <p:spPr>
          <a:xfrm>
            <a:off x="7310429" y="2730754"/>
            <a:ext cx="2517128" cy="111010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Pengarna räcker inte till allt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9AC9D00-4007-1A28-4017-5B5574383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9" name="Bildobjekt 8" descr="En bild som visar skiss, svart och vit, snö">
            <a:extLst>
              <a:ext uri="{FF2B5EF4-FFF2-40B4-BE49-F238E27FC236}">
                <a16:creationId xmlns:a16="http://schemas.microsoft.com/office/drawing/2014/main" id="{24D3D4A5-C475-0143-BFB3-13CAFEDC0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10C5FD7-E004-C528-7649-AD98B854E8DD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4664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C0A37-9156-E980-1FDB-4EB568B91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685AE942-1490-562D-F407-D34774C4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239" y="214800"/>
            <a:ext cx="6559420" cy="1026367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Befolkningsprognos  SCB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172632-EE84-CE5C-F7EB-9002D81AB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11" y="1543886"/>
            <a:ext cx="7909122" cy="475720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3C902E2-4ED2-B697-AD01-762700949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883" y="2006197"/>
            <a:ext cx="3558823" cy="1916289"/>
          </a:xfrm>
          <a:prstGeom prst="rect">
            <a:avLst/>
          </a:prstGeom>
        </p:spPr>
      </p:pic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2C9A1F6C-2FC2-7F84-7998-D7EE25CAD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AE5817D1-AADD-001E-6434-83FFAB540E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2D5AC41-59AE-E3E6-8DE3-1FF01717EC86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487684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A4F2D-2C15-2F83-8196-D07178D91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50E6B92E-CCA5-DC6B-9475-7F74F500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422" y="1838739"/>
            <a:ext cx="7713552" cy="169626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Vad kan vi hjälpas åt att göra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CC608CC3-DCB1-97BF-11EB-2CDFF601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11" name="Bildobjekt 10" descr="En bild som visar skiss, svart och vit, snö">
            <a:extLst>
              <a:ext uri="{FF2B5EF4-FFF2-40B4-BE49-F238E27FC236}">
                <a16:creationId xmlns:a16="http://schemas.microsoft.com/office/drawing/2014/main" id="{658FC972-C134-B41D-4AF7-970BD21B7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081" y="5019261"/>
            <a:ext cx="4479785" cy="183873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39EB7A2C-D1F6-FCAE-B707-18F2829E8E76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19504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9973D-5E7A-7BFB-B98D-8BC2E88B6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7E57A815-F315-C4B5-353E-B721FD4CE414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78C07F43-D7F5-C661-101F-972DD6706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FC7A0441-9599-5338-FEE5-74434E9C5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A4FC595-AAFC-B9E0-4261-A867B4BAE0A1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D91FB1-F77A-02E4-16F1-C807A9DCB267}"/>
              </a:ext>
            </a:extLst>
          </p:cNvPr>
          <p:cNvSpPr txBox="1"/>
          <p:nvPr/>
        </p:nvSpPr>
        <p:spPr>
          <a:xfrm>
            <a:off x="1167489" y="2514736"/>
            <a:ext cx="87909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Demografi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Försörjningskvot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Ekonomi</a:t>
            </a:r>
          </a:p>
          <a:p>
            <a:endParaRPr lang="sv-SE" sz="2400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636F13A-1E67-E8EC-60BF-D3E08ACF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476" y="992781"/>
            <a:ext cx="5895741" cy="1111134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Befolkningsutveckling</a:t>
            </a:r>
          </a:p>
        </p:txBody>
      </p:sp>
    </p:spTree>
    <p:extLst>
      <p:ext uri="{BB962C8B-B14F-4D97-AF65-F5344CB8AC3E}">
        <p14:creationId xmlns:p14="http://schemas.microsoft.com/office/powerpoint/2010/main" val="174761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DFA9E-C5EC-B1BF-62A9-DEEB805D6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D66EAEDD-78DD-0EB5-9CAB-21A925CC0EF3}"/>
              </a:ext>
            </a:extLst>
          </p:cNvPr>
          <p:cNvSpPr txBox="1">
            <a:spLocks/>
          </p:cNvSpPr>
          <p:nvPr/>
        </p:nvSpPr>
        <p:spPr>
          <a:xfrm>
            <a:off x="3067827" y="578842"/>
            <a:ext cx="7931657" cy="925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Befolkningens sammansättning</a:t>
            </a:r>
          </a:p>
        </p:txBody>
      </p:sp>
      <p:pic>
        <p:nvPicPr>
          <p:cNvPr id="3" name="Bildobjekt 2" descr="En bild som visar text, diagram, skärmbild, Graf&#10;&#10;Automatiskt genererad beskrivning">
            <a:extLst>
              <a:ext uri="{FF2B5EF4-FFF2-40B4-BE49-F238E27FC236}">
                <a16:creationId xmlns:a16="http://schemas.microsoft.com/office/drawing/2014/main" id="{1E47AB7A-B7BB-D152-8655-353B78329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75" y="1818575"/>
            <a:ext cx="3848800" cy="3848800"/>
          </a:xfrm>
          <a:prstGeom prst="rect">
            <a:avLst/>
          </a:prstGeom>
        </p:spPr>
      </p:pic>
      <p:pic>
        <p:nvPicPr>
          <p:cNvPr id="9" name="Bildobjekt 8" descr="En bild som visar text, skärmbild, diagram, linje&#10;&#10;Automatiskt genererad beskrivning">
            <a:extLst>
              <a:ext uri="{FF2B5EF4-FFF2-40B4-BE49-F238E27FC236}">
                <a16:creationId xmlns:a16="http://schemas.microsoft.com/office/drawing/2014/main" id="{9022CB4E-1E40-CA95-6255-8B1DF1D46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75" y="1818575"/>
            <a:ext cx="3934525" cy="3934525"/>
          </a:xfrm>
          <a:prstGeom prst="rect">
            <a:avLst/>
          </a:prstGeom>
        </p:spPr>
      </p:pic>
      <p:pic>
        <p:nvPicPr>
          <p:cNvPr id="11" name="Bildobjekt 10" descr="En bild som visar text, diagram, skärmbild, Graf&#10;&#10;Automatiskt genererad beskrivning">
            <a:extLst>
              <a:ext uri="{FF2B5EF4-FFF2-40B4-BE49-F238E27FC236}">
                <a16:creationId xmlns:a16="http://schemas.microsoft.com/office/drawing/2014/main" id="{68BE88C9-8670-5410-9DE9-3984DD86A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" y="1818575"/>
            <a:ext cx="4329899" cy="3848800"/>
          </a:xfrm>
          <a:prstGeom prst="rect">
            <a:avLst/>
          </a:prstGeom>
        </p:spPr>
      </p:pic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8F49D717-7DD2-B419-BA5E-3FCE0DB55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C7026B35-13E1-1A32-3BA0-95249042C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B17BE34-2CAB-3114-79FF-CA7C5DF67A8B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24152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0B9DE-BD34-5BE1-1171-9AD230F98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C81FF823-60D2-5E2E-D5D6-692C6E8A522F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554238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Befolkningsförändring 1-5 år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07BB7A8A-DAD7-C549-4CB6-843290B87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4A22CE02-0614-AA7F-9083-C4BACA18B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0564DB2-94B2-CFD0-5702-98A8BEA9CEED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18" name="Bildobjekt 17" descr="En bild som visar skärmbild, text, linje, Graf">
            <a:extLst>
              <a:ext uri="{FF2B5EF4-FFF2-40B4-BE49-F238E27FC236}">
                <a16:creationId xmlns:a16="http://schemas.microsoft.com/office/drawing/2014/main" id="{44EBF6D9-6DAA-50D2-C2B1-F71E2F6EA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4" y="1838739"/>
            <a:ext cx="10096500" cy="37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5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C6F07-60B4-F08E-89AB-E9D98F579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9F1DDED4-C720-ECDD-A7D6-AD84CC05E8B0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Befolkningsförändring 6-15 år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DC09F093-AFE2-1D6E-4C8F-5C8006AAB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7D786B6A-F130-7CBE-4ED1-F6770F717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1A2934D-46BF-7516-C450-17B7903A3723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7" name="Bildobjekt 6" descr="En bild som visar linje, text, Graf, skärmbild&#10;&#10;AI-genererat innehåll kan vara felaktigt.">
            <a:extLst>
              <a:ext uri="{FF2B5EF4-FFF2-40B4-BE49-F238E27FC236}">
                <a16:creationId xmlns:a16="http://schemas.microsoft.com/office/drawing/2014/main" id="{73D69627-DD73-8903-0A94-A4E0778AB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4" y="1967421"/>
            <a:ext cx="10342161" cy="38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0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0277F-7563-D1D7-237F-B2C7081B4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7BBE1E84-2369-9B15-F926-3EEE392625CF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Befolkningsförändring 80+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4E47B3E3-D961-196C-EDD0-4EDD71A2B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543AD66E-3EC4-2523-DFE7-185745332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DA33F24-D287-C5C8-BD52-6AAED69DCF8D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8" name="Bildobjekt 7" descr="En bild som visar skärmbild, text, Graf, linje">
            <a:extLst>
              <a:ext uri="{FF2B5EF4-FFF2-40B4-BE49-F238E27FC236}">
                <a16:creationId xmlns:a16="http://schemas.microsoft.com/office/drawing/2014/main" id="{518A793E-84FB-FA6D-CB69-0E83FD6E4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" y="1727732"/>
            <a:ext cx="11103429" cy="411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7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FC432-C347-E6A2-C008-5827AF330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CE712FD2-8F6B-6D36-6AE9-957287EB1F09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Framskrivning 0-19 år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80315CEF-83E0-021B-E639-8F8657BB1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FB3C2DA9-4A14-3FBD-B77B-2D9037160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E02C782-1C3B-3777-9546-ECDB9F6621B5}"/>
              </a:ext>
            </a:extLst>
          </p:cNvPr>
          <p:cNvSpPr txBox="1"/>
          <p:nvPr/>
        </p:nvSpPr>
        <p:spPr>
          <a:xfrm rot="-600000">
            <a:off x="10705105" y="5740737"/>
            <a:ext cx="2454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www.berg.seccccccccccccccccccccccccccc</a:t>
            </a:r>
          </a:p>
        </p:txBody>
      </p:sp>
      <p:pic>
        <p:nvPicPr>
          <p:cNvPr id="7" name="Bildobjekt 6" descr="En bild som visar diagram, linje, Graf, text&#10;&#10;AI-genererat innehåll kan vara felaktigt.">
            <a:extLst>
              <a:ext uri="{FF2B5EF4-FFF2-40B4-BE49-F238E27FC236}">
                <a16:creationId xmlns:a16="http://schemas.microsoft.com/office/drawing/2014/main" id="{034D3147-F992-2314-9798-77BD3165D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09" y="1772747"/>
            <a:ext cx="8574833" cy="395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4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93612-C042-349D-128B-0416C2B42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55DA61A3-9220-B8B9-11D9-79FDA90186D7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Framskrivning 67-79 år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1197342A-03F3-7C7C-7F2C-9A78A81BF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9352032B-AF13-1A73-CA57-7AF3BC1BC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FCF9B46-3E77-8B3B-F04F-F5E251103478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7" name="Bildobjekt 6" descr="En bild som visar diagram, linje, Graf, text&#10;&#10;AI-genererat innehåll kan vara felaktigt.">
            <a:extLst>
              <a:ext uri="{FF2B5EF4-FFF2-40B4-BE49-F238E27FC236}">
                <a16:creationId xmlns:a16="http://schemas.microsoft.com/office/drawing/2014/main" id="{1C9F1CC9-70B1-8FF9-2AA9-49C701845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09" y="1805348"/>
            <a:ext cx="8627706" cy="40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8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K_ma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53175</TotalTime>
  <Words>521</Words>
  <Application>Microsoft Office PowerPoint</Application>
  <PresentationFormat>Bredbild</PresentationFormat>
  <Paragraphs>120</Paragraphs>
  <Slides>23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Jinky</vt:lpstr>
      <vt:lpstr>League Gothic</vt:lpstr>
      <vt:lpstr>Office-tema</vt:lpstr>
      <vt:lpstr>Agenda</vt:lpstr>
      <vt:lpstr>Medborgardialog  Hackåsbygden 2025</vt:lpstr>
      <vt:lpstr>Befolkningsutveckling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Hackåsbygden</vt:lpstr>
      <vt:lpstr>Hackåsbygden</vt:lpstr>
      <vt:lpstr>Diskussion</vt:lpstr>
      <vt:lpstr>Hackåsbygden</vt:lpstr>
      <vt:lpstr>Hackåsbygden</vt:lpstr>
      <vt:lpstr>Inflytt/Utflytt 2024</vt:lpstr>
      <vt:lpstr>Inflytt/Utflytt 2024</vt:lpstr>
      <vt:lpstr>Hackåsbygden</vt:lpstr>
      <vt:lpstr>Diskussion</vt:lpstr>
      <vt:lpstr>Varför behöver ni bli fler här?</vt:lpstr>
      <vt:lpstr>Vad händer om vi inte blir fler…</vt:lpstr>
      <vt:lpstr>Befolkningsprognos  SCB</vt:lpstr>
      <vt:lpstr>Vad kan vi hjälpas åt att göra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Systematisk översikt Socialtjänsten 2015 2022</dc:title>
  <dc:creator>Niklas Åhlund</dc:creator>
  <cp:lastModifiedBy>Lina Östman</cp:lastModifiedBy>
  <cp:revision>235</cp:revision>
  <dcterms:created xsi:type="dcterms:W3CDTF">2022-05-05T11:34:43Z</dcterms:created>
  <dcterms:modified xsi:type="dcterms:W3CDTF">2025-05-07T08:47:55Z</dcterms:modified>
</cp:coreProperties>
</file>