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93" r:id="rId2"/>
    <p:sldId id="492" r:id="rId3"/>
    <p:sldId id="502" r:id="rId4"/>
    <p:sldId id="503" r:id="rId5"/>
    <p:sldId id="509" r:id="rId6"/>
    <p:sldId id="510" r:id="rId7"/>
    <p:sldId id="511" r:id="rId8"/>
    <p:sldId id="512" r:id="rId9"/>
    <p:sldId id="513" r:id="rId10"/>
    <p:sldId id="514" r:id="rId11"/>
    <p:sldId id="442" r:id="rId12"/>
    <p:sldId id="461" r:id="rId13"/>
    <p:sldId id="483" r:id="rId14"/>
    <p:sldId id="469" r:id="rId15"/>
    <p:sldId id="490" r:id="rId16"/>
    <p:sldId id="515" r:id="rId17"/>
    <p:sldId id="491" r:id="rId18"/>
    <p:sldId id="484" r:id="rId19"/>
    <p:sldId id="451" r:id="rId20"/>
    <p:sldId id="500" r:id="rId21"/>
    <p:sldId id="499" r:id="rId22"/>
    <p:sldId id="476" r:id="rId23"/>
    <p:sldId id="453" r:id="rId24"/>
    <p:sldId id="477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2D"/>
    <a:srgbClr val="E1691F"/>
    <a:srgbClr val="FF99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960" y="-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34473-7BEB-4251-8DDD-B6EF89D7B9B9}" type="datetimeFigureOut">
              <a:rPr lang="sv-SE" smtClean="0"/>
              <a:t>2025-05-12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C3C73-1240-4196-A92D-AF5CF71401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09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E3EC10-66CB-CBB9-61FF-B4852AD92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9F8D46D-BAF6-4602-823D-C0D55A1FD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644405-C114-8B11-6727-F28F9B60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5DE605-A35D-331C-B145-64EC5B7E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3F1A61-2EF4-7DFA-38E1-E0CD9930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38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C70FCB-45B8-8A47-743E-0F30DA0F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ED61D4E-8D64-84D4-A982-F24D9E3B9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A66760-C1B1-C89A-2CA0-22FEA5EE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6BA62E-7AFD-7996-5E71-698594CF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D9B764-67DD-C728-C8B6-93DDBDF8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03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C04C310-59A4-67C6-0BDA-99E0157A8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2AF3B53-477F-6FF3-BCB6-F57676FD2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309E1B-6EC9-093E-B8B7-A7D804D0D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E26858-424F-FFE8-3169-32007D87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C9464D-339B-E5AB-92D7-661B5C23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699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566022-6859-09D6-2AB0-470810BE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234619-78F3-FFF6-C401-2B8F5EC7F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D6CA99-3E92-9CE5-F4C6-B811957F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0C2BAA-FBD8-BE1D-7C51-11490DE2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89CE53-DA53-31A0-32C4-B8B0B601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97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F77836-3637-B06F-452B-02C938F0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A0F9D2-4B0C-AC71-B086-B8F9D5CC3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127A98-6EFB-F31C-4026-3D197CD4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B906D5-63A9-CCDE-EC90-2374E1F8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332C53-107C-5D46-6BCE-26A22DE0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38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6466DF-3FB0-D636-519C-16DFB072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784EB4-8BC4-BA5C-6B7A-0E90B829C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2AB721-9B2D-0A68-70E4-98328002F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A2B226E-A7BD-6A50-887B-A73590CB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777AD73-A616-19F3-E300-C62261F0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3201F7B-41DF-8007-AFA8-B31DC275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81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102D5C-0051-CA6D-FD32-5E7D9F23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E9CA18-952C-7663-AA90-529940E9E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E5527B3-BC66-A7AF-B43D-BAE700B9D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08696E6-1DF3-5255-C2A7-9D6083C97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CFD38A-A6ED-34F9-EA8D-CD0196F2D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407D856-0A81-4161-0284-42B3C9EA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681C29F-54FC-7B01-91D7-1F5CD786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53607FF-0B37-090D-B956-643936B9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87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B2DD7B-D76C-17AC-1B67-1230AF7C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DB817BE-8497-8832-4FD4-12EFD97A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10E54C4-56BE-116D-3A22-C52200E6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D52869-6145-F408-7504-23719D12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626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BDC9B45-32DB-7816-8B36-1CB9CDA4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C2458F2-94BA-388C-1B54-4486CEB3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99E273-7085-F56C-8910-46E1FA43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42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B5BF5-C65A-818C-BCCD-BF9429BB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7B3CDE-82C8-88EF-98AC-8BD0C3E28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ECDF11-9A90-7A06-3F8B-4C1E184BD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0844C5-0EEA-5312-9751-B83144E2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8079FC3-3DF1-DDD6-DD88-BAC3B7C1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8A008B7-0124-8C75-3CF9-C3CC7784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61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61F83A-1538-7C6B-0517-DFABDCC0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C29CCE6-1E97-DBDC-36D9-1AF4A5385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70B034-1629-F361-3E3A-024B345D8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3353997-DCAE-1F88-0BAE-2CE443F3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2025-05-12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ECA8D11-BBDF-E3B2-F4A2-6502F147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89686F7-C6FA-2DA4-9620-B716514E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73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BC5EE3C-25FD-FA18-0392-D1D545B7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B8AFE5F-E78E-EF23-D64B-7E2A02970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A9A6FA-A4B5-98C0-BA15-78D16539F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49609-C428-450B-830A-3F9064CA30ED}" type="datetimeFigureOut">
              <a:rPr lang="sv-SE" smtClean="0"/>
              <a:t>2025-05-12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AE3A43-B192-18CE-AFA5-480FAFC94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1D347A-5A1A-9654-2CFF-26E11249F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31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4E464-BCB4-A89F-C7C6-CEB9B9510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skiss, svart och vit, snö">
            <a:extLst>
              <a:ext uri="{FF2B5EF4-FFF2-40B4-BE49-F238E27FC236}">
                <a16:creationId xmlns:a16="http://schemas.microsoft.com/office/drawing/2014/main" id="{5AE178BE-99B8-32DA-BFDC-931A3BD3A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7A7591-930D-82DA-C28B-ED4276209FBF}"/>
              </a:ext>
            </a:extLst>
          </p:cNvPr>
          <p:cNvSpPr txBox="1"/>
          <p:nvPr/>
        </p:nvSpPr>
        <p:spPr>
          <a:xfrm rot="20873957">
            <a:off x="10486098" y="6089481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52CB4B7C-3246-CB9D-41EB-C97AA2773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883BC456-969B-AD60-DD5D-27EF1CA44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396" y="449102"/>
            <a:ext cx="2761862" cy="1202417"/>
          </a:xfrm>
        </p:spPr>
        <p:txBody>
          <a:bodyPr>
            <a:normAutofit/>
          </a:bodyPr>
          <a:lstStyle/>
          <a:p>
            <a:r>
              <a:rPr lang="sv-SE" b="1" dirty="0"/>
              <a:t>Agenda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8525068-D3A6-43D2-47E5-5E37B4120294}"/>
              </a:ext>
            </a:extLst>
          </p:cNvPr>
          <p:cNvSpPr txBox="1"/>
          <p:nvPr/>
        </p:nvSpPr>
        <p:spPr>
          <a:xfrm>
            <a:off x="1520890" y="2239347"/>
            <a:ext cx="892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EF78C572-5AA8-3B01-2883-AA02A2B7D63E}"/>
              </a:ext>
            </a:extLst>
          </p:cNvPr>
          <p:cNvSpPr txBox="1"/>
          <p:nvPr/>
        </p:nvSpPr>
        <p:spPr>
          <a:xfrm>
            <a:off x="2481942" y="2006082"/>
            <a:ext cx="75391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18.00-19.15	Medborgardialog</a:t>
            </a:r>
          </a:p>
          <a:p>
            <a:r>
              <a:rPr lang="sv-SE" sz="2400" b="1" dirty="0"/>
              <a:t>		Bergs kommun har beslutat sig för att växa 			– men varför är det så viktigt? </a:t>
            </a:r>
          </a:p>
          <a:p>
            <a:r>
              <a:rPr lang="sv-SE" sz="2400" b="1" dirty="0"/>
              <a:t>		Befolkningsutveckling 				</a:t>
            </a:r>
          </a:p>
          <a:p>
            <a:r>
              <a:rPr lang="sv-SE" sz="2400" b="1" dirty="0"/>
              <a:t>19.15-19.45	Fika</a:t>
            </a:r>
          </a:p>
          <a:p>
            <a:endParaRPr lang="sv-SE" sz="2400" b="1" dirty="0"/>
          </a:p>
          <a:p>
            <a:r>
              <a:rPr lang="sv-SE" sz="2400" b="1" dirty="0"/>
              <a:t>19.45-21.00	Kultur och Fritidsdialog</a:t>
            </a:r>
          </a:p>
        </p:txBody>
      </p:sp>
    </p:spTree>
    <p:extLst>
      <p:ext uri="{BB962C8B-B14F-4D97-AF65-F5344CB8AC3E}">
        <p14:creationId xmlns:p14="http://schemas.microsoft.com/office/powerpoint/2010/main" val="37899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0099B-8636-9E75-AFB6-6851EAC3C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69BF7B6D-B861-CAD2-4AB3-0A9921E93C47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Framskrivning 80+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BA813A2A-2BBA-9F4C-AB23-9C9C4AC3E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613E091E-E709-D4E6-AE16-C7B646D6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F643B79-148A-AD42-728F-280946D98188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7" name="Bildobjekt 6" descr="En bild som visar skärmbild, lila, Rektangel, kvadrat&#10;&#10;AI-genererat innehåll kan vara felaktigt.">
            <a:extLst>
              <a:ext uri="{FF2B5EF4-FFF2-40B4-BE49-F238E27FC236}">
                <a16:creationId xmlns:a16="http://schemas.microsoft.com/office/drawing/2014/main" id="{19680D9A-3473-314D-0846-A71661541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28" y="2012355"/>
            <a:ext cx="10260563" cy="420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19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2EB75-A66D-D416-E1B1-F5F9FEAB1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32129507-B965-463B-1C0C-AA343A091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0934" y="496107"/>
            <a:ext cx="3672415" cy="925883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Oviksbygden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A1F76ED8-C6B9-88A0-7468-165A785FA513}"/>
              </a:ext>
            </a:extLst>
          </p:cNvPr>
          <p:cNvSpPr/>
          <p:nvPr/>
        </p:nvSpPr>
        <p:spPr>
          <a:xfrm>
            <a:off x="9176776" y="496107"/>
            <a:ext cx="2127815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1770 invånare 2024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88287E64-ACD1-0069-072F-D100FA2E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8A771C6-7A8F-6D7C-E478-12C8A2C07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49" y="1751657"/>
            <a:ext cx="8224846" cy="4932720"/>
          </a:xfrm>
          <a:prstGeom prst="rect">
            <a:avLst/>
          </a:prstGeom>
        </p:spPr>
      </p:pic>
      <p:pic>
        <p:nvPicPr>
          <p:cNvPr id="2" name="Bildobjekt 1" descr="En bild som visar skiss, svart och vit, snö">
            <a:extLst>
              <a:ext uri="{FF2B5EF4-FFF2-40B4-BE49-F238E27FC236}">
                <a16:creationId xmlns:a16="http://schemas.microsoft.com/office/drawing/2014/main" id="{BC0E6E2A-B10F-8D56-1942-97E850745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039FF16-03BB-6CC2-E6F2-B4DED2F5B83A}"/>
              </a:ext>
            </a:extLst>
          </p:cNvPr>
          <p:cNvSpPr txBox="1"/>
          <p:nvPr/>
        </p:nvSpPr>
        <p:spPr>
          <a:xfrm rot="20873957">
            <a:off x="10486098" y="6089481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3070475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83583-1EBC-EAB9-E10C-1774CA353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9E21131D-359C-822A-C1E3-19D93D0F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4076" y="373225"/>
            <a:ext cx="3672415" cy="925883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Oviksbygden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5C457537-59DF-7675-64D1-2A1F7E3AD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C42D5DE-0B3E-0755-C377-DB6472B55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073" y="1940145"/>
            <a:ext cx="8057717" cy="4544630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45F7263D-AE7A-AAB0-36BC-9C58F38120B0}"/>
              </a:ext>
            </a:extLst>
          </p:cNvPr>
          <p:cNvSpPr/>
          <p:nvPr/>
        </p:nvSpPr>
        <p:spPr>
          <a:xfrm>
            <a:off x="9635178" y="387987"/>
            <a:ext cx="2127815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1770 invånare 2024</a:t>
            </a:r>
          </a:p>
        </p:txBody>
      </p:sp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DC82E0F1-1AE6-F93F-3621-EF94503FBB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E07102E3-95A4-C887-4EF9-0495E9F65C32}"/>
              </a:ext>
            </a:extLst>
          </p:cNvPr>
          <p:cNvSpPr txBox="1"/>
          <p:nvPr/>
        </p:nvSpPr>
        <p:spPr>
          <a:xfrm rot="20873957">
            <a:off x="10486098" y="6089481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72470E95-CA8C-3E7A-BF5B-CD483F7B1F9E}"/>
              </a:ext>
            </a:extLst>
          </p:cNvPr>
          <p:cNvSpPr/>
          <p:nvPr/>
        </p:nvSpPr>
        <p:spPr>
          <a:xfrm>
            <a:off x="142545" y="1595366"/>
            <a:ext cx="2940153" cy="111675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118 barn är mellan 0-5 år varav 11 </a:t>
            </a:r>
            <a:r>
              <a:rPr lang="sv-SE" dirty="0" err="1"/>
              <a:t>st</a:t>
            </a:r>
            <a:r>
              <a:rPr lang="sv-SE" dirty="0"/>
              <a:t> är födda under 2024</a:t>
            </a:r>
          </a:p>
        </p:txBody>
      </p:sp>
    </p:spTree>
    <p:extLst>
      <p:ext uri="{BB962C8B-B14F-4D97-AF65-F5344CB8AC3E}">
        <p14:creationId xmlns:p14="http://schemas.microsoft.com/office/powerpoint/2010/main" val="1885852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72686-060D-602F-32A7-E1340E826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iss, svart och vit, snö">
            <a:extLst>
              <a:ext uri="{FF2B5EF4-FFF2-40B4-BE49-F238E27FC236}">
                <a16:creationId xmlns:a16="http://schemas.microsoft.com/office/drawing/2014/main" id="{DDBB0CBE-28F6-391B-92FF-AABA7F189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6639FE8D-8149-F28D-2A61-1CF27A50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03" y="648788"/>
            <a:ext cx="3578242" cy="108417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Diskussion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221DFBE4-E98D-F3AC-2AA0-1AB5FFEEF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3510409-013A-66AA-E033-5B84094F8D07}"/>
              </a:ext>
            </a:extLst>
          </p:cNvPr>
          <p:cNvSpPr txBox="1"/>
          <p:nvPr/>
        </p:nvSpPr>
        <p:spPr>
          <a:xfrm>
            <a:off x="1071912" y="2680159"/>
            <a:ext cx="104295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Hur påverkas Oviksbygden om antalet medborgare i olika åldersgrupper förändras, vilka möjligheter finns och vilka utmaningar?</a:t>
            </a:r>
          </a:p>
          <a:p>
            <a:endParaRPr lang="sv-SE" sz="3200" dirty="0"/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D4AF949-E991-444B-B811-1A6D6423D1C7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968151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A1717-2B83-7B54-94CD-1BE900E60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EB63C27-E8ED-BAD5-F019-78D2558A9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4510" y="374496"/>
            <a:ext cx="3672415" cy="925883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Oviksbygden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8011A205-AB9A-C7B0-D5B9-216E8666D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980964DB-58E1-7A3C-0066-E3852983B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131" y="2006955"/>
            <a:ext cx="7778073" cy="4354937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145751B6-FC20-FE4E-F1DC-325BCB67D2F1}"/>
              </a:ext>
            </a:extLst>
          </p:cNvPr>
          <p:cNvSpPr/>
          <p:nvPr/>
        </p:nvSpPr>
        <p:spPr>
          <a:xfrm>
            <a:off x="9353275" y="367276"/>
            <a:ext cx="2127815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1770 invånare 2024</a:t>
            </a:r>
          </a:p>
        </p:txBody>
      </p:sp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D5B1EE4B-02F5-BD15-6A40-C409F0B85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539BA6D-1C1E-B6C7-1B6B-1B19EA2BC4CE}"/>
              </a:ext>
            </a:extLst>
          </p:cNvPr>
          <p:cNvSpPr txBox="1"/>
          <p:nvPr/>
        </p:nvSpPr>
        <p:spPr>
          <a:xfrm rot="20873957">
            <a:off x="10486098" y="6089481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74176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EE1E3-564C-9DCD-23BF-7BE24DAC7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9CC564B8-9070-346F-E6FF-826FDD11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509" y="391317"/>
            <a:ext cx="3672415" cy="925883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Oviksbygden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A5303841-2E70-CA97-5922-94DEEC5D3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B958A3B-93FB-9150-2D01-34E8A2DFB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029" y="1949767"/>
            <a:ext cx="8076639" cy="4317181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123E66F9-1025-A64E-8676-9058CDBCAED1}"/>
              </a:ext>
            </a:extLst>
          </p:cNvPr>
          <p:cNvSpPr/>
          <p:nvPr/>
        </p:nvSpPr>
        <p:spPr>
          <a:xfrm>
            <a:off x="9497760" y="496107"/>
            <a:ext cx="2127815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1770 invånare 2024</a:t>
            </a:r>
          </a:p>
        </p:txBody>
      </p:sp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AB7BBF92-F165-7366-E41F-59F669BBC1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CCBEB4D-BFA9-BF1C-283F-38EA70A07BB0}"/>
              </a:ext>
            </a:extLst>
          </p:cNvPr>
          <p:cNvSpPr txBox="1"/>
          <p:nvPr/>
        </p:nvSpPr>
        <p:spPr>
          <a:xfrm rot="20873957">
            <a:off x="10486098" y="6089481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2604EAA-828C-7DBA-5F67-FACBCD6046DD}"/>
              </a:ext>
            </a:extLst>
          </p:cNvPr>
          <p:cNvSpPr/>
          <p:nvPr/>
        </p:nvSpPr>
        <p:spPr>
          <a:xfrm>
            <a:off x="196986" y="2888055"/>
            <a:ext cx="2122890" cy="92588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110 inflyttade</a:t>
            </a:r>
          </a:p>
          <a:p>
            <a:pPr algn="ctr"/>
            <a:r>
              <a:rPr lang="sv-SE" dirty="0"/>
              <a:t>= 6%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C6F49A25-DF91-BCC0-35AF-6C8313F02755}"/>
              </a:ext>
            </a:extLst>
          </p:cNvPr>
          <p:cNvSpPr/>
          <p:nvPr/>
        </p:nvSpPr>
        <p:spPr>
          <a:xfrm>
            <a:off x="216188" y="4687250"/>
            <a:ext cx="2122890" cy="92588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125 utflyttade</a:t>
            </a:r>
          </a:p>
          <a:p>
            <a:pPr algn="ctr"/>
            <a:r>
              <a:rPr lang="sv-SE" dirty="0"/>
              <a:t>= 7%</a:t>
            </a:r>
          </a:p>
        </p:txBody>
      </p:sp>
    </p:spTree>
    <p:extLst>
      <p:ext uri="{BB962C8B-B14F-4D97-AF65-F5344CB8AC3E}">
        <p14:creationId xmlns:p14="http://schemas.microsoft.com/office/powerpoint/2010/main" val="1083484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1FE25-C780-2B38-16AB-69C1BA64E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B9C4258D-9B1F-8B70-962C-2C7D9F859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78" y="1699679"/>
            <a:ext cx="8141111" cy="4893328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4AAD5238-6D4E-4A52-9C8F-68CDEC954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509" y="391317"/>
            <a:ext cx="3672415" cy="925883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Oviksbygden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0F87F37C-F28B-99B7-6DAF-B67CE6166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7721D7EA-14D9-B1B3-7C0A-EB0C50D7C922}"/>
              </a:ext>
            </a:extLst>
          </p:cNvPr>
          <p:cNvSpPr/>
          <p:nvPr/>
        </p:nvSpPr>
        <p:spPr>
          <a:xfrm>
            <a:off x="9497760" y="496107"/>
            <a:ext cx="2127815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1770 invånare 2024</a:t>
            </a:r>
          </a:p>
        </p:txBody>
      </p:sp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77A69AA1-0F16-2CD6-AFB3-2FD3B4E775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3B3E81D-B546-1152-E60B-D67984C76C62}"/>
              </a:ext>
            </a:extLst>
          </p:cNvPr>
          <p:cNvSpPr txBox="1"/>
          <p:nvPr/>
        </p:nvSpPr>
        <p:spPr>
          <a:xfrm rot="20873957">
            <a:off x="10486098" y="6089481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4BC778B6-5345-B28A-B7BD-D4EBD8DB248D}"/>
              </a:ext>
            </a:extLst>
          </p:cNvPr>
          <p:cNvSpPr/>
          <p:nvPr/>
        </p:nvSpPr>
        <p:spPr>
          <a:xfrm>
            <a:off x="216188" y="2730523"/>
            <a:ext cx="2122890" cy="92588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110 inflyttade</a:t>
            </a:r>
          </a:p>
          <a:p>
            <a:pPr algn="ctr"/>
            <a:r>
              <a:rPr lang="sv-SE" dirty="0"/>
              <a:t>= 6%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9D58E7F6-5029-D644-C7D4-7DE333884269}"/>
              </a:ext>
            </a:extLst>
          </p:cNvPr>
          <p:cNvSpPr/>
          <p:nvPr/>
        </p:nvSpPr>
        <p:spPr>
          <a:xfrm>
            <a:off x="216188" y="4687250"/>
            <a:ext cx="2122890" cy="925883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125 utflyttade</a:t>
            </a:r>
          </a:p>
          <a:p>
            <a:pPr algn="ctr"/>
            <a:r>
              <a:rPr lang="sv-SE" dirty="0"/>
              <a:t>= 7%</a:t>
            </a:r>
          </a:p>
        </p:txBody>
      </p:sp>
    </p:spTree>
    <p:extLst>
      <p:ext uri="{BB962C8B-B14F-4D97-AF65-F5344CB8AC3E}">
        <p14:creationId xmlns:p14="http://schemas.microsoft.com/office/powerpoint/2010/main" val="3624149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74B04-D401-20B7-B673-261E190FE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8FCCC2DF-AD6B-8412-F7AA-3F90C132E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1782" y="264993"/>
            <a:ext cx="3672415" cy="925883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Oviksbygden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DF24D1E1-8D7D-2698-E447-A18C0BA3D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CB779107-5249-FB5E-E184-60DEC4FFD767}"/>
              </a:ext>
            </a:extLst>
          </p:cNvPr>
          <p:cNvSpPr/>
          <p:nvPr/>
        </p:nvSpPr>
        <p:spPr>
          <a:xfrm>
            <a:off x="9716659" y="264993"/>
            <a:ext cx="2127815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1770 invånare 2024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F31A40E9-B1CA-477D-7950-9C3E89CBEB6F}"/>
              </a:ext>
            </a:extLst>
          </p:cNvPr>
          <p:cNvSpPr/>
          <p:nvPr/>
        </p:nvSpPr>
        <p:spPr>
          <a:xfrm>
            <a:off x="357214" y="1949767"/>
            <a:ext cx="2127815" cy="82109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110 inflyttade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3CE6623C-CD59-6FEC-BE3E-C7A58116ACF7}"/>
              </a:ext>
            </a:extLst>
          </p:cNvPr>
          <p:cNvSpPr/>
          <p:nvPr/>
        </p:nvSpPr>
        <p:spPr>
          <a:xfrm>
            <a:off x="357214" y="4182702"/>
            <a:ext cx="2127815" cy="751438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125 utflyttade</a:t>
            </a:r>
          </a:p>
        </p:txBody>
      </p:sp>
      <p:pic>
        <p:nvPicPr>
          <p:cNvPr id="7" name="Bildobjekt 6" descr="En bild som visar skiss, svart och vit, snö">
            <a:extLst>
              <a:ext uri="{FF2B5EF4-FFF2-40B4-BE49-F238E27FC236}">
                <a16:creationId xmlns:a16="http://schemas.microsoft.com/office/drawing/2014/main" id="{89E4CA13-E7FE-1BA4-795C-DC7D11F9A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8746FB-18A0-14E3-72A6-97223D970838}"/>
              </a:ext>
            </a:extLst>
          </p:cNvPr>
          <p:cNvSpPr txBox="1"/>
          <p:nvPr/>
        </p:nvSpPr>
        <p:spPr>
          <a:xfrm rot="20873957">
            <a:off x="10486098" y="6089481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A81686E-A2F3-A003-634A-226D2CA8B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673" y="1589458"/>
            <a:ext cx="7673337" cy="461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22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D6404-AE66-F795-C837-F1D3DAB83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7C07A666-DCFE-AE4B-F0F0-A7A0353C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959" y="364922"/>
            <a:ext cx="5579667" cy="174453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Inflytt/Utflytt 2024</a:t>
            </a:r>
            <a:b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</a:b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Bergs Kommun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F9DB16B6-2CD1-DF65-3F2E-0CBC6D5AE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2A82411A-9AA8-E3C8-EB1F-B15F2D0EAC27}"/>
              </a:ext>
            </a:extLst>
          </p:cNvPr>
          <p:cNvSpPr/>
          <p:nvPr/>
        </p:nvSpPr>
        <p:spPr>
          <a:xfrm>
            <a:off x="9794156" y="364922"/>
            <a:ext cx="2255299" cy="86686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7 108 invånare 2024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9A1CEEA4-DBEE-5301-7812-1FF68B429558}"/>
              </a:ext>
            </a:extLst>
          </p:cNvPr>
          <p:cNvSpPr/>
          <p:nvPr/>
        </p:nvSpPr>
        <p:spPr>
          <a:xfrm>
            <a:off x="438150" y="2524125"/>
            <a:ext cx="1861455" cy="71437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Inflytt 446 </a:t>
            </a:r>
          </a:p>
          <a:p>
            <a:pPr algn="ctr"/>
            <a:r>
              <a:rPr lang="sv-SE" dirty="0"/>
              <a:t>= 6%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8ADD0943-009E-8FAF-2E5C-A21B5AF8A47E}"/>
              </a:ext>
            </a:extLst>
          </p:cNvPr>
          <p:cNvSpPr/>
          <p:nvPr/>
        </p:nvSpPr>
        <p:spPr>
          <a:xfrm>
            <a:off x="438150" y="4318503"/>
            <a:ext cx="1861455" cy="71437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Utflytt 423 = 6%</a:t>
            </a:r>
          </a:p>
        </p:txBody>
      </p:sp>
      <p:pic>
        <p:nvPicPr>
          <p:cNvPr id="7" name="Bildobjekt 6" descr="En bild som visar skiss, svart och vit, snö">
            <a:extLst>
              <a:ext uri="{FF2B5EF4-FFF2-40B4-BE49-F238E27FC236}">
                <a16:creationId xmlns:a16="http://schemas.microsoft.com/office/drawing/2014/main" id="{37F9AA2B-9F15-0B67-651F-B10F392EE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5C807F6-128C-E9A1-B5DE-4F2514CE7081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30AB345-1CEF-E91A-AF49-816A6821E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860" y="2568975"/>
            <a:ext cx="6528595" cy="39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9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E5DF5-04B6-B757-46F1-BB2A129EE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2D7D55A-76DE-30F9-60DA-A954DB5F5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109"/>
            <a:ext cx="12191999" cy="686911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9BAAC4CF-CB43-2CD4-D978-717A9632C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574" y="336456"/>
            <a:ext cx="5007902" cy="106133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Oviksbygden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D8A3E73-A709-111F-FF71-1553B524B20F}"/>
              </a:ext>
            </a:extLst>
          </p:cNvPr>
          <p:cNvSpPr/>
          <p:nvPr/>
        </p:nvSpPr>
        <p:spPr>
          <a:xfrm>
            <a:off x="384772" y="446140"/>
            <a:ext cx="2408222" cy="84197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7600</a:t>
            </a:r>
          </a:p>
          <a:p>
            <a:pPr algn="ctr"/>
            <a:r>
              <a:rPr lang="sv-SE" dirty="0"/>
              <a:t>+123 (1893)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CA8E2E2F-3FAB-A678-F01C-A1B368888B01}"/>
              </a:ext>
            </a:extLst>
          </p:cNvPr>
          <p:cNvSpPr/>
          <p:nvPr/>
        </p:nvSpPr>
        <p:spPr>
          <a:xfrm>
            <a:off x="9399006" y="446140"/>
            <a:ext cx="2643612" cy="9279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6800 </a:t>
            </a:r>
          </a:p>
          <a:p>
            <a:pPr algn="ctr"/>
            <a:r>
              <a:rPr lang="sv-SE" dirty="0"/>
              <a:t>-77 (1693)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8D0143C3-270E-0C30-BB6A-A34FC4936634}"/>
              </a:ext>
            </a:extLst>
          </p:cNvPr>
          <p:cNvSpPr/>
          <p:nvPr/>
        </p:nvSpPr>
        <p:spPr>
          <a:xfrm>
            <a:off x="282133" y="1762900"/>
            <a:ext cx="2643611" cy="124674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0-5 år +10 (128)</a:t>
            </a:r>
          </a:p>
          <a:p>
            <a:pPr algn="ctr"/>
            <a:r>
              <a:rPr lang="sv-SE" dirty="0"/>
              <a:t>6-18 år +18 (305)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B1024276-6820-45BB-6CD8-AA771D8E5BFD}"/>
              </a:ext>
            </a:extLst>
          </p:cNvPr>
          <p:cNvSpPr/>
          <p:nvPr/>
        </p:nvSpPr>
        <p:spPr>
          <a:xfrm>
            <a:off x="282135" y="3542313"/>
            <a:ext cx="2643610" cy="124674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19-65 år +65 (948)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074FF37A-A483-A6E7-1175-D737E3E384CE}"/>
              </a:ext>
            </a:extLst>
          </p:cNvPr>
          <p:cNvSpPr/>
          <p:nvPr/>
        </p:nvSpPr>
        <p:spPr>
          <a:xfrm>
            <a:off x="282135" y="5263846"/>
            <a:ext cx="2643610" cy="1119368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66-79 år +25 (374) </a:t>
            </a:r>
          </a:p>
          <a:p>
            <a:pPr algn="ctr"/>
            <a:r>
              <a:rPr lang="sv-SE" dirty="0"/>
              <a:t>80+  +5 (138)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3BF3A40C-3EB2-EEC7-7504-0AAEE590A625}"/>
              </a:ext>
            </a:extLst>
          </p:cNvPr>
          <p:cNvSpPr/>
          <p:nvPr/>
        </p:nvSpPr>
        <p:spPr>
          <a:xfrm>
            <a:off x="9179169" y="2020441"/>
            <a:ext cx="2863449" cy="124674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0-5 år -8 (110)</a:t>
            </a:r>
          </a:p>
          <a:p>
            <a:pPr algn="ctr"/>
            <a:r>
              <a:rPr lang="sv-SE" dirty="0"/>
              <a:t>6-18 år -13 (274)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4B060466-8A99-E47B-EC24-22E38713BD94}"/>
              </a:ext>
            </a:extLst>
          </p:cNvPr>
          <p:cNvSpPr/>
          <p:nvPr/>
        </p:nvSpPr>
        <p:spPr>
          <a:xfrm>
            <a:off x="9179169" y="3488591"/>
            <a:ext cx="2863449" cy="124674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19-65 år -41</a:t>
            </a:r>
          </a:p>
          <a:p>
            <a:pPr algn="ctr"/>
            <a:r>
              <a:rPr lang="sv-SE" dirty="0"/>
              <a:t>(842)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B3CAA570-6A71-2FF9-F212-846D46398D0B}"/>
              </a:ext>
            </a:extLst>
          </p:cNvPr>
          <p:cNvSpPr/>
          <p:nvPr/>
        </p:nvSpPr>
        <p:spPr>
          <a:xfrm>
            <a:off x="9399006" y="5220841"/>
            <a:ext cx="2643612" cy="1119368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66-79 år -15 (334) </a:t>
            </a:r>
          </a:p>
          <a:p>
            <a:pPr algn="ctr"/>
            <a:r>
              <a:rPr lang="sv-SE" dirty="0"/>
              <a:t>80+ 0 (133)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1B05198-205C-B09F-8F37-8FB15A75CBE0}"/>
              </a:ext>
            </a:extLst>
          </p:cNvPr>
          <p:cNvSpPr/>
          <p:nvPr/>
        </p:nvSpPr>
        <p:spPr>
          <a:xfrm>
            <a:off x="4891887" y="2095720"/>
            <a:ext cx="2643611" cy="5811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Lägdans</a:t>
            </a:r>
            <a:r>
              <a:rPr lang="sv-SE" dirty="0"/>
              <a:t> förskola 92 barn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4F79A23-D672-4E1A-C1E7-3367F9ABC31E}"/>
              </a:ext>
            </a:extLst>
          </p:cNvPr>
          <p:cNvSpPr/>
          <p:nvPr/>
        </p:nvSpPr>
        <p:spPr>
          <a:xfrm>
            <a:off x="4694363" y="3128430"/>
            <a:ext cx="3037295" cy="58110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Myrvikens skola 245 elever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B5AC691-8F3D-DEA1-A090-A4A47BD5325B}"/>
              </a:ext>
            </a:extLst>
          </p:cNvPr>
          <p:cNvSpPr/>
          <p:nvPr/>
        </p:nvSpPr>
        <p:spPr>
          <a:xfrm>
            <a:off x="4923719" y="4207955"/>
            <a:ext cx="2643611" cy="5811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/>
              <a:t>Dalsätra</a:t>
            </a:r>
            <a:r>
              <a:rPr lang="sv-SE" dirty="0"/>
              <a:t> 20 platser</a:t>
            </a:r>
          </a:p>
        </p:txBody>
      </p:sp>
    </p:spTree>
    <p:extLst>
      <p:ext uri="{BB962C8B-B14F-4D97-AF65-F5344CB8AC3E}">
        <p14:creationId xmlns:p14="http://schemas.microsoft.com/office/powerpoint/2010/main" val="351576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08B31-184E-F6C8-A901-84AF53A00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B56A307-AECD-E8C4-71F2-AB07FAD37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504" y="1416224"/>
            <a:ext cx="5867400" cy="3228478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  <a:t>Medborgardialog </a:t>
            </a:r>
            <a:b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</a:br>
            <a: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  <a:t>Oviksbygden 2025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336AEEA-84DB-8398-672E-B49F4ED123F1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Jinky" pitchFamily="50" charset="0"/>
                <a:ea typeface="+mn-ea"/>
                <a:cs typeface="+mn-cs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E85ECAA6-004C-7D45-0E78-2774404A7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DA2744C4-6A00-B20F-40C6-1912844A2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197" y="544203"/>
            <a:ext cx="6588581" cy="4720524"/>
          </a:xfrm>
          <a:prstGeom prst="rect">
            <a:avLst/>
          </a:prstGeom>
        </p:spPr>
      </p:pic>
      <p:pic>
        <p:nvPicPr>
          <p:cNvPr id="2" name="Bildobjekt 1" descr="En bild som visar skiss, svart och vit, snö">
            <a:extLst>
              <a:ext uri="{FF2B5EF4-FFF2-40B4-BE49-F238E27FC236}">
                <a16:creationId xmlns:a16="http://schemas.microsoft.com/office/drawing/2014/main" id="{4513D0D8-EE53-7E9B-CD81-8FFF755CB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53C0312F-25AF-EDDF-5BB3-706366C321FE}"/>
              </a:ext>
            </a:extLst>
          </p:cNvPr>
          <p:cNvSpPr txBox="1"/>
          <p:nvPr/>
        </p:nvSpPr>
        <p:spPr>
          <a:xfrm rot="20873957">
            <a:off x="10486098" y="6089481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3291065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BF02A-636F-A77A-635E-C0C90EB43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iss, svart och vit, snö">
            <a:extLst>
              <a:ext uri="{FF2B5EF4-FFF2-40B4-BE49-F238E27FC236}">
                <a16:creationId xmlns:a16="http://schemas.microsoft.com/office/drawing/2014/main" id="{9FA5AE65-5918-DF26-55C1-0FB97D0B0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396150C7-C22E-A0B3-ED9D-14637728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03" y="648788"/>
            <a:ext cx="3578242" cy="108417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Diskussion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221D1CA8-BEDB-1EDF-26C2-48AA3254F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680033D-5321-6794-6DF7-771A3A46D1D5}"/>
              </a:ext>
            </a:extLst>
          </p:cNvPr>
          <p:cNvSpPr txBox="1"/>
          <p:nvPr/>
        </p:nvSpPr>
        <p:spPr>
          <a:xfrm>
            <a:off x="950614" y="2317687"/>
            <a:ext cx="10429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3200" dirty="0"/>
          </a:p>
          <a:p>
            <a:r>
              <a:rPr lang="sv-SE" sz="3200" dirty="0"/>
              <a:t>Vilka är det som flyttar in och vilka flyttar ut? Varför? </a:t>
            </a:r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5E391CE-BE3F-D308-B7A6-1A42455EC26C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46897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5F406-4889-ED62-61E1-7A6A26E39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skiss, svart och vit, snö">
            <a:extLst>
              <a:ext uri="{FF2B5EF4-FFF2-40B4-BE49-F238E27FC236}">
                <a16:creationId xmlns:a16="http://schemas.microsoft.com/office/drawing/2014/main" id="{5FF87757-2B87-2E38-61C0-0812DA345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15" y="5006053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DC27554A-446E-7C8E-4AE2-7A524139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666" y="183176"/>
            <a:ext cx="7185314" cy="1026367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Varför behöver ni bli fler här?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589D7318-465F-50FC-546F-E545B619E1B0}"/>
              </a:ext>
            </a:extLst>
          </p:cNvPr>
          <p:cNvSpPr/>
          <p:nvPr/>
        </p:nvSpPr>
        <p:spPr>
          <a:xfrm>
            <a:off x="8056941" y="3517620"/>
            <a:ext cx="3076792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Behålla verksamheter som är viktiga för välfärden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804AAD0F-009F-1C92-A741-AA89CD449DC4}"/>
              </a:ext>
            </a:extLst>
          </p:cNvPr>
          <p:cNvSpPr/>
          <p:nvPr/>
        </p:nvSpPr>
        <p:spPr>
          <a:xfrm>
            <a:off x="276316" y="2900818"/>
            <a:ext cx="2668556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Behålla och utveckla den service som finns i våra bygder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2864C7E1-DBD6-2F56-14A1-E704E2E1A88B}"/>
              </a:ext>
            </a:extLst>
          </p:cNvPr>
          <p:cNvSpPr/>
          <p:nvPr/>
        </p:nvSpPr>
        <p:spPr>
          <a:xfrm>
            <a:off x="4058463" y="1727339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människor som jobbar inom våra verksamheter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290013A0-7A7E-E7F0-ABCB-DC7FD519AA04}"/>
              </a:ext>
            </a:extLst>
          </p:cNvPr>
          <p:cNvSpPr/>
          <p:nvPr/>
        </p:nvSpPr>
        <p:spPr>
          <a:xfrm>
            <a:off x="618009" y="1241015"/>
            <a:ext cx="2668555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Fler medborgare ger sociala fördelar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5EA929E1-5C03-8B91-0AE4-EAC7D5F2F227}"/>
              </a:ext>
            </a:extLst>
          </p:cNvPr>
          <p:cNvSpPr/>
          <p:nvPr/>
        </p:nvSpPr>
        <p:spPr>
          <a:xfrm>
            <a:off x="8734882" y="1800830"/>
            <a:ext cx="3169544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God kvalitet i vård, skola och omsorg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793F211D-2B3B-A156-C18C-E0719812C395}"/>
              </a:ext>
            </a:extLst>
          </p:cNvPr>
          <p:cNvSpPr/>
          <p:nvPr/>
        </p:nvSpPr>
        <p:spPr>
          <a:xfrm>
            <a:off x="6864871" y="5413188"/>
            <a:ext cx="2668555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Skatteintäkter, i snitt 75 000:- per invånare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1BAB4E80-EA80-EA23-DDCD-35D9D73FB25D}"/>
              </a:ext>
            </a:extLst>
          </p:cNvPr>
          <p:cNvSpPr/>
          <p:nvPr/>
        </p:nvSpPr>
        <p:spPr>
          <a:xfrm>
            <a:off x="532840" y="5077904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människor som engagerar sig i föreningslivet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BD2E3FAC-4E4E-1662-86EA-5D0B0EC182BB}"/>
              </a:ext>
            </a:extLst>
          </p:cNvPr>
          <p:cNvSpPr/>
          <p:nvPr/>
        </p:nvSpPr>
        <p:spPr>
          <a:xfrm>
            <a:off x="3859003" y="3776568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värna demokratin och ha människor som vill vara politiskt aktiva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63881EBB-4029-8E5E-DC2D-BF66670A5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1" y="100156"/>
            <a:ext cx="2517128" cy="925883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DF7A879C-023D-A32A-5B08-F53CF2CD5A56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13565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 animBg="1"/>
      <p:bldP spid="12" grpId="0" animBg="1"/>
      <p:bldP spid="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46222-291B-7D1D-8567-3486993E7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7658AF8-3C20-5CFF-FE84-0EAB26EB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840" y="633892"/>
            <a:ext cx="7389805" cy="1038124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Vad händer om vi inte blir fler…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E7624E37-55FD-5968-BC79-D485720F2C0E}"/>
              </a:ext>
            </a:extLst>
          </p:cNvPr>
          <p:cNvSpPr/>
          <p:nvPr/>
        </p:nvSpPr>
        <p:spPr>
          <a:xfrm>
            <a:off x="953503" y="4487986"/>
            <a:ext cx="3506530" cy="14844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Företag och föreningar får minskat kundunderlag, minskat utbud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2A51692-19A8-A271-2206-DE96C4721ADE}"/>
              </a:ext>
            </a:extLst>
          </p:cNvPr>
          <p:cNvSpPr/>
          <p:nvPr/>
        </p:nvSpPr>
        <p:spPr>
          <a:xfrm>
            <a:off x="327565" y="2208221"/>
            <a:ext cx="3685338" cy="148441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Det blir svårt att upprätthålla den service och struktur som finns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FD170352-7780-CB84-DCE5-0C472FE844B3}"/>
              </a:ext>
            </a:extLst>
          </p:cNvPr>
          <p:cNvSpPr/>
          <p:nvPr/>
        </p:nvSpPr>
        <p:spPr>
          <a:xfrm>
            <a:off x="5746365" y="4729646"/>
            <a:ext cx="3944293" cy="172632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Det blir svårt att hitta arbetskraft till </a:t>
            </a:r>
            <a:r>
              <a:rPr lang="sv-SE" dirty="0" err="1"/>
              <a:t>bla</a:t>
            </a:r>
            <a:r>
              <a:rPr lang="sv-SE" dirty="0"/>
              <a:t> vård, skola och omsorg.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B44DA184-4A66-EECE-80FF-4FC94B53C837}"/>
              </a:ext>
            </a:extLst>
          </p:cNvPr>
          <p:cNvSpPr/>
          <p:nvPr/>
        </p:nvSpPr>
        <p:spPr>
          <a:xfrm>
            <a:off x="7310429" y="2730754"/>
            <a:ext cx="2517128" cy="111010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Pengarna räcker inte till allt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9AC9D00-4007-1A28-4017-5B5574383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9" name="Bildobjekt 8" descr="En bild som visar skiss, svart och vit, snö">
            <a:extLst>
              <a:ext uri="{FF2B5EF4-FFF2-40B4-BE49-F238E27FC236}">
                <a16:creationId xmlns:a16="http://schemas.microsoft.com/office/drawing/2014/main" id="{24D3D4A5-C475-0143-BFB3-13CAFEDC0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10C5FD7-E004-C528-7649-AD98B854E8DD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4664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C0A37-9156-E980-1FDB-4EB568B91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685AE942-1490-562D-F407-D34774C4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239" y="214800"/>
            <a:ext cx="6559420" cy="1026367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Befolkningsprognos  SCB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172632-EE84-CE5C-F7EB-9002D81AB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294" y="1592170"/>
            <a:ext cx="7909122" cy="4757201"/>
          </a:xfrm>
          <a:prstGeom prst="rect">
            <a:avLst/>
          </a:prstGeom>
        </p:spPr>
      </p:pic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2C9A1F6C-2FC2-7F84-7998-D7EE25CAD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AE5817D1-AADD-001E-6434-83FFAB540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2D5AC41-59AE-E3E6-8DE3-1FF01717EC86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487684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A4F2D-2C15-2F83-8196-D07178D91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50E6B92E-CCA5-DC6B-9475-7F74F500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422" y="1838739"/>
            <a:ext cx="7713552" cy="169626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Vad kan vi hjälpas åt att göra?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CC608CC3-DCB1-97BF-11EB-2CDFF601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11" name="Bildobjekt 10" descr="En bild som visar skiss, svart och vit, snö">
            <a:extLst>
              <a:ext uri="{FF2B5EF4-FFF2-40B4-BE49-F238E27FC236}">
                <a16:creationId xmlns:a16="http://schemas.microsoft.com/office/drawing/2014/main" id="{658FC972-C134-B41D-4AF7-970BD21B7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15" y="5019261"/>
            <a:ext cx="4479785" cy="183873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39EB7A2C-D1F6-FCAE-B707-18F2829E8E76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19504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9973D-5E7A-7BFB-B98D-8BC2E88B6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7E57A815-F315-C4B5-353E-B721FD4CE414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78C07F43-D7F5-C661-101F-972DD6706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FC7A0441-9599-5338-FEE5-74434E9C5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A4FC595-AAFC-B9E0-4261-A867B4BAE0A1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D91FB1-F77A-02E4-16F1-C807A9DCB267}"/>
              </a:ext>
            </a:extLst>
          </p:cNvPr>
          <p:cNvSpPr txBox="1"/>
          <p:nvPr/>
        </p:nvSpPr>
        <p:spPr>
          <a:xfrm>
            <a:off x="1167489" y="2514736"/>
            <a:ext cx="87909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Demografi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Försörjningskvot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Ekonomi</a:t>
            </a:r>
          </a:p>
          <a:p>
            <a:endParaRPr lang="sv-SE" sz="2400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636F13A-1E67-E8EC-60BF-D3E08ACF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476" y="992781"/>
            <a:ext cx="5895741" cy="1111134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Befolkningsutveckling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4CA63152-50BA-12E6-035C-F12383C4F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613" y="2296179"/>
            <a:ext cx="5156221" cy="39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1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DFA9E-C5EC-B1BF-62A9-DEEB805D6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D66EAEDD-78DD-0EB5-9CAB-21A925CC0EF3}"/>
              </a:ext>
            </a:extLst>
          </p:cNvPr>
          <p:cNvSpPr txBox="1">
            <a:spLocks/>
          </p:cNvSpPr>
          <p:nvPr/>
        </p:nvSpPr>
        <p:spPr>
          <a:xfrm>
            <a:off x="3067827" y="578842"/>
            <a:ext cx="7931657" cy="925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Befolkningens sammansättning</a:t>
            </a:r>
          </a:p>
        </p:txBody>
      </p:sp>
      <p:pic>
        <p:nvPicPr>
          <p:cNvPr id="3" name="Bildobjekt 2" descr="En bild som visar text, diagram, skärmbild, Graf&#10;&#10;Automatiskt genererad beskrivning">
            <a:extLst>
              <a:ext uri="{FF2B5EF4-FFF2-40B4-BE49-F238E27FC236}">
                <a16:creationId xmlns:a16="http://schemas.microsoft.com/office/drawing/2014/main" id="{1E47AB7A-B7BB-D152-8655-353B78329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75" y="1818575"/>
            <a:ext cx="3848800" cy="3848800"/>
          </a:xfrm>
          <a:prstGeom prst="rect">
            <a:avLst/>
          </a:prstGeom>
        </p:spPr>
      </p:pic>
      <p:pic>
        <p:nvPicPr>
          <p:cNvPr id="9" name="Bildobjekt 8" descr="En bild som visar text, skärmbild, diagram, linje&#10;&#10;Automatiskt genererad beskrivning">
            <a:extLst>
              <a:ext uri="{FF2B5EF4-FFF2-40B4-BE49-F238E27FC236}">
                <a16:creationId xmlns:a16="http://schemas.microsoft.com/office/drawing/2014/main" id="{9022CB4E-1E40-CA95-6255-8B1DF1D46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75" y="1818575"/>
            <a:ext cx="3934525" cy="3934525"/>
          </a:xfrm>
          <a:prstGeom prst="rect">
            <a:avLst/>
          </a:prstGeom>
        </p:spPr>
      </p:pic>
      <p:pic>
        <p:nvPicPr>
          <p:cNvPr id="11" name="Bildobjekt 10" descr="En bild som visar text, diagram, skärmbild, Graf&#10;&#10;Automatiskt genererad beskrivning">
            <a:extLst>
              <a:ext uri="{FF2B5EF4-FFF2-40B4-BE49-F238E27FC236}">
                <a16:creationId xmlns:a16="http://schemas.microsoft.com/office/drawing/2014/main" id="{68BE88C9-8670-5410-9DE9-3984DD86A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" y="1818575"/>
            <a:ext cx="4329899" cy="3848800"/>
          </a:xfrm>
          <a:prstGeom prst="rect">
            <a:avLst/>
          </a:prstGeom>
        </p:spPr>
      </p:pic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8F49D717-7DD2-B419-BA5E-3FCE0DB55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C7026B35-13E1-1A32-3BA0-95249042C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B17BE34-2CAB-3114-79FF-CA7C5DF67A8B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24152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0B9DE-BD34-5BE1-1171-9AD230F98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C81FF823-60D2-5E2E-D5D6-692C6E8A522F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554238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Befolkningsförändring 1-5 år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07BB7A8A-DAD7-C549-4CB6-843290B87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4A22CE02-0614-AA7F-9083-C4BACA18B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0564DB2-94B2-CFD0-5702-98A8BEA9CEED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18" name="Bildobjekt 17" descr="En bild som visar skärmbild, text, linje, Graf">
            <a:extLst>
              <a:ext uri="{FF2B5EF4-FFF2-40B4-BE49-F238E27FC236}">
                <a16:creationId xmlns:a16="http://schemas.microsoft.com/office/drawing/2014/main" id="{44EBF6D9-6DAA-50D2-C2B1-F71E2F6EA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4" y="1838739"/>
            <a:ext cx="10096500" cy="37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5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C6F07-60B4-F08E-89AB-E9D98F579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9F1DDED4-C720-ECDD-A7D6-AD84CC05E8B0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Befolkningsförändring 6-15 år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DC09F093-AFE2-1D6E-4C8F-5C8006AAB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7D786B6A-F130-7CBE-4ED1-F6770F717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A1A2934D-46BF-7516-C450-17B7903A3723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7" name="Bildobjekt 6" descr="En bild som visar linje, text, Graf, skärmbild&#10;&#10;AI-genererat innehåll kan vara felaktigt.">
            <a:extLst>
              <a:ext uri="{FF2B5EF4-FFF2-40B4-BE49-F238E27FC236}">
                <a16:creationId xmlns:a16="http://schemas.microsoft.com/office/drawing/2014/main" id="{73D69627-DD73-8903-0A94-A4E0778AB6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4" y="1967421"/>
            <a:ext cx="10342161" cy="38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00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0277F-7563-D1D7-237F-B2C7081B4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7BBE1E84-2369-9B15-F926-3EEE392625CF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Befolkningsförändring 80+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4E47B3E3-D961-196C-EDD0-4EDD71A2B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543AD66E-3EC4-2523-DFE7-185745332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8DA33F24-D287-C5C8-BD52-6AAED69DCF8D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8" name="Bildobjekt 7" descr="En bild som visar skärmbild, text, Graf, linje">
            <a:extLst>
              <a:ext uri="{FF2B5EF4-FFF2-40B4-BE49-F238E27FC236}">
                <a16:creationId xmlns:a16="http://schemas.microsoft.com/office/drawing/2014/main" id="{518A793E-84FB-FA6D-CB69-0E83FD6E4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" y="1727732"/>
            <a:ext cx="11103429" cy="411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70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FC432-C347-E6A2-C008-5827AF330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CE712FD2-8F6B-6D36-6AE9-957287EB1F09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Framskrivning 0-19 år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80315CEF-83E0-021B-E639-8F8657BB1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FB3C2DA9-4A14-3FBD-B77B-2D9037160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9E02C782-1C3B-3777-9546-ECDB9F6621B5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7" name="Bildobjekt 6" descr="En bild som visar diagram, linje, Graf, text&#10;&#10;AI-genererat innehåll kan vara felaktigt.">
            <a:extLst>
              <a:ext uri="{FF2B5EF4-FFF2-40B4-BE49-F238E27FC236}">
                <a16:creationId xmlns:a16="http://schemas.microsoft.com/office/drawing/2014/main" id="{034D3147-F992-2314-9798-77BD3165DE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09" y="1772747"/>
            <a:ext cx="8574833" cy="395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4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93612-C042-349D-128B-0416C2B42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55DA61A3-9220-B8B9-11D9-79FDA90186D7}"/>
              </a:ext>
            </a:extLst>
          </p:cNvPr>
          <p:cNvSpPr txBox="1">
            <a:spLocks/>
          </p:cNvSpPr>
          <p:nvPr/>
        </p:nvSpPr>
        <p:spPr>
          <a:xfrm>
            <a:off x="3415006" y="407880"/>
            <a:ext cx="6148872" cy="919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sv-SE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ague Gothic" pitchFamily="50" charset="0"/>
            </a:endParaRPr>
          </a:p>
          <a:p>
            <a:pPr algn="ctr"/>
            <a:r>
              <a:rPr lang="sv-SE" sz="2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Framskrivning 67-79 år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1197342A-03F3-7C7C-7F2C-9A78A81BF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9352032B-AF13-1A73-CA57-7AF3BC1BC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FCF9B46-3E77-8B3B-F04F-F5E251103478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7" name="Bildobjekt 6" descr="En bild som visar diagram, linje, Graf, text&#10;&#10;AI-genererat innehåll kan vara felaktigt.">
            <a:extLst>
              <a:ext uri="{FF2B5EF4-FFF2-40B4-BE49-F238E27FC236}">
                <a16:creationId xmlns:a16="http://schemas.microsoft.com/office/drawing/2014/main" id="{1C9F1CC9-70B1-8FF9-2AA9-49C701845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109" y="1805348"/>
            <a:ext cx="8627706" cy="40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8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K_ma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66457</TotalTime>
  <Words>532</Words>
  <Application>Microsoft Office PowerPoint</Application>
  <PresentationFormat>Bredbild</PresentationFormat>
  <Paragraphs>122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Jinky</vt:lpstr>
      <vt:lpstr>League Gothic</vt:lpstr>
      <vt:lpstr>Office-tema</vt:lpstr>
      <vt:lpstr>Agenda</vt:lpstr>
      <vt:lpstr>Medborgardialog  Oviksbygden 2025</vt:lpstr>
      <vt:lpstr>Befolkningsutveckling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Oviksbygden</vt:lpstr>
      <vt:lpstr>Oviksbygden</vt:lpstr>
      <vt:lpstr>Diskussion</vt:lpstr>
      <vt:lpstr>Oviksbygden</vt:lpstr>
      <vt:lpstr>Oviksbygden</vt:lpstr>
      <vt:lpstr>Oviksbygden</vt:lpstr>
      <vt:lpstr>Oviksbygden</vt:lpstr>
      <vt:lpstr>Inflytt/Utflytt 2024 Bergs Kommun</vt:lpstr>
      <vt:lpstr>Oviksbygden</vt:lpstr>
      <vt:lpstr>Diskussion</vt:lpstr>
      <vt:lpstr>Varför behöver ni bli fler här?</vt:lpstr>
      <vt:lpstr>Vad händer om vi inte blir fler…</vt:lpstr>
      <vt:lpstr>Befolkningsprognos  SCB</vt:lpstr>
      <vt:lpstr>Vad kan vi hjälpas åt att göra?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Systematisk översikt Socialtjänsten 2015 2022</dc:title>
  <dc:creator>Niklas Åhlund</dc:creator>
  <cp:lastModifiedBy>Lina Östman</cp:lastModifiedBy>
  <cp:revision>275</cp:revision>
  <dcterms:created xsi:type="dcterms:W3CDTF">2022-05-05T11:34:43Z</dcterms:created>
  <dcterms:modified xsi:type="dcterms:W3CDTF">2025-05-12T08:35:25Z</dcterms:modified>
</cp:coreProperties>
</file>