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55" r:id="rId2"/>
    <p:sldId id="406" r:id="rId3"/>
    <p:sldId id="437" r:id="rId4"/>
    <p:sldId id="456" r:id="rId5"/>
    <p:sldId id="457" r:id="rId6"/>
    <p:sldId id="473" r:id="rId7"/>
    <p:sldId id="472" r:id="rId8"/>
    <p:sldId id="482" r:id="rId9"/>
    <p:sldId id="446" r:id="rId10"/>
    <p:sldId id="474" r:id="rId11"/>
    <p:sldId id="476" r:id="rId12"/>
    <p:sldId id="480" r:id="rId13"/>
    <p:sldId id="453" r:id="rId14"/>
    <p:sldId id="477" r:id="rId15"/>
    <p:sldId id="436" r:id="rId16"/>
    <p:sldId id="479" r:id="rId17"/>
    <p:sldId id="478" r:id="rId18"/>
    <p:sldId id="463" r:id="rId19"/>
    <p:sldId id="483" r:id="rId20"/>
    <p:sldId id="432" r:id="rId21"/>
    <p:sldId id="444" r:id="rId22"/>
    <p:sldId id="445" r:id="rId23"/>
    <p:sldId id="481" r:id="rId24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2D"/>
    <a:srgbClr val="E1691F"/>
    <a:srgbClr val="FF99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032BD3-D6FF-C1D1-C0EE-7DF2442BF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26700F2-D9F9-5349-0279-6006ED0D54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E0629-3FDC-490C-9AD6-62E76024C91F}" type="datetime1">
              <a:rPr lang="sv-SE" smtClean="0"/>
              <a:t>2025-04-29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B6025E-0B98-1822-B9B6-E4BB17C7AC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D07438-8410-6631-FA0F-D9168FB92B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A3525-0C55-4AD0-BE4D-60E75CD804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7479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C5264-A223-46D8-8442-5EC145ABC5F3}" type="datetime1">
              <a:rPr lang="sv-SE" smtClean="0"/>
              <a:t>2025-04-29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3C73-1240-4196-A92D-AF5CF7140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0956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C3C73-1240-4196-A92D-AF5CF71401D9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7DB23DF-B482-2C60-C891-19A90068F6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108A00B-3174-4593-85AD-FBF7292419A4}" type="datetime1">
              <a:rPr lang="sv-SE" smtClean="0"/>
              <a:t>2025-04-29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89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C3C73-1240-4196-A92D-AF5CF71401D9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7F55B47-782B-93BD-ED24-AEBC3BB972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1DFD2C-76E7-48CB-B1FC-668FF5654DB5}" type="datetime1">
              <a:rPr lang="sv-SE" smtClean="0"/>
              <a:t>2025-04-29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66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Medborgarundersökningen 324 svar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C3C73-1240-4196-A92D-AF5CF71401D9}" type="slidenum">
              <a:rPr lang="sv-SE" smtClean="0"/>
              <a:t>15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4923CA-FA79-569B-5D64-B0931965DD1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099BD38-2D18-4AA8-8958-A318E4430759}" type="datetime1">
              <a:rPr lang="sv-SE" smtClean="0"/>
              <a:t>2025-04-29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907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3EC10-66CB-CBB9-61FF-B4852AD92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9F8D46D-BAF6-4602-823D-C0D55A1F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644405-C114-8B11-6727-F28F9B60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5DE605-A35D-331C-B145-64EC5B7E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3F1A61-2EF4-7DFA-38E1-E0CD9930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38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70FCB-45B8-8A47-743E-0F30DA0F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ED61D4E-8D64-84D4-A982-F24D9E3B9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A66760-C1B1-C89A-2CA0-22FEA5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6BA62E-7AFD-7996-5E71-698594CF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D9B764-67DD-C728-C8B6-93DDBDF8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03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C04C310-59A4-67C6-0BDA-99E0157A8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2AF3B53-477F-6FF3-BCB6-F57676FD2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309E1B-6EC9-093E-B8B7-A7D804D0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E26858-424F-FFE8-3169-32007D87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C9464D-339B-E5AB-92D7-661B5C23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9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66022-6859-09D6-2AB0-470810BE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234619-78F3-FFF6-C401-2B8F5EC7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D6CA99-3E92-9CE5-F4C6-B811957F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0C2BAA-FBD8-BE1D-7C51-11490DE2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89CE53-DA53-31A0-32C4-B8B0B601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9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77836-3637-B06F-452B-02C938F0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A0F9D2-4B0C-AC71-B086-B8F9D5CC3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127A98-6EFB-F31C-4026-3D197CD4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B906D5-63A9-CCDE-EC90-2374E1F8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332C53-107C-5D46-6BCE-26A22DE0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38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6466DF-3FB0-D636-519C-16DFB072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84EB4-8BC4-BA5C-6B7A-0E90B829C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2AB721-9B2D-0A68-70E4-98328002F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2B226E-A7BD-6A50-887B-A73590CB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77AD73-A616-19F3-E300-C62261F0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201F7B-41DF-8007-AFA8-B31DC275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8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02D5C-0051-CA6D-FD32-5E7D9F2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E9CA18-952C-7663-AA90-529940E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5527B3-BC66-A7AF-B43D-BAE700B9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8696E6-1DF3-5255-C2A7-9D6083C97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CFD38A-A6ED-34F9-EA8D-CD0196F2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07D856-0A81-4161-0284-42B3C9EA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81C29F-54FC-7B01-91D7-1F5CD78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53607FF-0B37-090D-B956-643936B9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7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2DD7B-D76C-17AC-1B67-1230AF7C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DB817BE-8497-8832-4FD4-12EFD97A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10E54C4-56BE-116D-3A22-C52200E6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D52869-6145-F408-7504-23719D12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26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BDC9B45-32DB-7816-8B36-1CB9CDA4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C2458F2-94BA-388C-1B54-4486CEB3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99E273-7085-F56C-8910-46E1FA43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4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B5BF5-C65A-818C-BCCD-BF9429BB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7B3CDE-82C8-88EF-98AC-8BD0C3E2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ECDF11-9A90-7A06-3F8B-4C1E184BD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0844C5-0EEA-5312-9751-B83144E2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079FC3-3DF1-DDD6-DD88-BAC3B7C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A008B7-0124-8C75-3CF9-C3CC7784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6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1F83A-1538-7C6B-0517-DFABDCC0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C29CCE6-1E97-DBDC-36D9-1AF4A5385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70B034-1629-F361-3E3A-024B345D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353997-DCAE-1F88-0BAE-2CE443F3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CA8D11-BBDF-E3B2-F4A2-6502F147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9686F7-C6FA-2DA4-9620-B716514E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3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C5EE3C-25FD-FA18-0392-D1D545B7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B8AFE5F-E78E-EF23-D64B-7E2A0297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A9A6FA-A4B5-98C0-BA15-78D16539F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AE3A43-B192-18CE-AFA5-480FAFC94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1D347A-5A1A-9654-2CFF-26E11249F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1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98D0-969E-C1B7-CE2B-805061B7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491F1B8-F045-A1D5-FFF4-85F8D54F994E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9AB1C8D7-67CA-5FB0-FAC4-4C25AD125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B1CEE30-88F8-766F-709A-19818235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396" y="449102"/>
            <a:ext cx="2761862" cy="1202417"/>
          </a:xfrm>
        </p:spPr>
        <p:txBody>
          <a:bodyPr>
            <a:normAutofit/>
          </a:bodyPr>
          <a:lstStyle/>
          <a:p>
            <a:r>
              <a:rPr lang="sv-SE" b="1" dirty="0"/>
              <a:t>Agenda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3055A08-7DA8-C3F4-AA84-DE96269D8787}"/>
              </a:ext>
            </a:extLst>
          </p:cNvPr>
          <p:cNvSpPr txBox="1"/>
          <p:nvPr/>
        </p:nvSpPr>
        <p:spPr>
          <a:xfrm>
            <a:off x="1520890" y="2239347"/>
            <a:ext cx="892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94066C0-DEA9-36EB-8B09-255D26BD34EA}"/>
              </a:ext>
            </a:extLst>
          </p:cNvPr>
          <p:cNvSpPr txBox="1"/>
          <p:nvPr/>
        </p:nvSpPr>
        <p:spPr>
          <a:xfrm>
            <a:off x="2481942" y="2006082"/>
            <a:ext cx="7539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18.00-19.15	Medborgardialog</a:t>
            </a:r>
          </a:p>
          <a:p>
            <a:r>
              <a:rPr lang="sv-SE" sz="2400" b="1" dirty="0"/>
              <a:t>		Bergs kommun har beslutat sig för att växa 			– men varför är det så viktigt? </a:t>
            </a:r>
          </a:p>
          <a:p>
            <a:r>
              <a:rPr lang="sv-SE" sz="2400" b="1" dirty="0"/>
              <a:t>		Befolkningsutveckling 				</a:t>
            </a:r>
          </a:p>
          <a:p>
            <a:r>
              <a:rPr lang="sv-SE" sz="2400" b="1" dirty="0"/>
              <a:t>19.15-19.45	Fika</a:t>
            </a:r>
          </a:p>
          <a:p>
            <a:endParaRPr lang="sv-SE" sz="2400" b="1" dirty="0"/>
          </a:p>
          <a:p>
            <a:r>
              <a:rPr lang="sv-SE" sz="2400" b="1" dirty="0"/>
              <a:t>19.45-21.00	Kultur och Fritidsdialog</a:t>
            </a:r>
          </a:p>
        </p:txBody>
      </p:sp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72C86CEA-2CAD-FE6C-1214-383115650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ECDCDC0-4D0F-300C-75CD-B61B36E901E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03645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F406-4889-ED62-61E1-7A6A26E3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5FF87757-2B87-2E38-61C0-0812DA345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15" y="5006053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DC27554A-446E-7C8E-4AE2-7A524139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666" y="183176"/>
            <a:ext cx="7185314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Varför behöver ni bli fler här?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589D7318-465F-50FC-546F-E545B619E1B0}"/>
              </a:ext>
            </a:extLst>
          </p:cNvPr>
          <p:cNvSpPr/>
          <p:nvPr/>
        </p:nvSpPr>
        <p:spPr>
          <a:xfrm>
            <a:off x="8056941" y="3517620"/>
            <a:ext cx="3076792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verksamheter som är viktiga för välfärden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804AAD0F-009F-1C92-A741-AA89CD449DC4}"/>
              </a:ext>
            </a:extLst>
          </p:cNvPr>
          <p:cNvSpPr/>
          <p:nvPr/>
        </p:nvSpPr>
        <p:spPr>
          <a:xfrm>
            <a:off x="276316" y="2900818"/>
            <a:ext cx="2668556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och utveckla den service som finns i våra bygder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864C7E1-DBD6-2F56-14A1-E704E2E1A88B}"/>
              </a:ext>
            </a:extLst>
          </p:cNvPr>
          <p:cNvSpPr/>
          <p:nvPr/>
        </p:nvSpPr>
        <p:spPr>
          <a:xfrm>
            <a:off x="4058463" y="1727339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jobbar inom våra verksamheter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90013A0-7A7E-E7F0-ABCB-DC7FD519AA04}"/>
              </a:ext>
            </a:extLst>
          </p:cNvPr>
          <p:cNvSpPr/>
          <p:nvPr/>
        </p:nvSpPr>
        <p:spPr>
          <a:xfrm>
            <a:off x="618009" y="1241015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Fler medborgare ger sociala fördelar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EA929E1-5C03-8B91-0AE4-EAC7D5F2F227}"/>
              </a:ext>
            </a:extLst>
          </p:cNvPr>
          <p:cNvSpPr/>
          <p:nvPr/>
        </p:nvSpPr>
        <p:spPr>
          <a:xfrm>
            <a:off x="8734882" y="1800830"/>
            <a:ext cx="3169544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God kvalitet i vård, skola och omsorg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793F211D-2B3B-A156-C18C-E0719812C395}"/>
              </a:ext>
            </a:extLst>
          </p:cNvPr>
          <p:cNvSpPr/>
          <p:nvPr/>
        </p:nvSpPr>
        <p:spPr>
          <a:xfrm>
            <a:off x="6864871" y="5413188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Skatteintäkter, i snitt 75 000:- per invånare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BAB4E80-EA80-EA23-DDCD-35D9D73FB25D}"/>
              </a:ext>
            </a:extLst>
          </p:cNvPr>
          <p:cNvSpPr/>
          <p:nvPr/>
        </p:nvSpPr>
        <p:spPr>
          <a:xfrm>
            <a:off x="532840" y="5077904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engagerar sig i föreningslivet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BD2E3FAC-4E4E-1662-86EA-5D0B0EC182BB}"/>
              </a:ext>
            </a:extLst>
          </p:cNvPr>
          <p:cNvSpPr/>
          <p:nvPr/>
        </p:nvSpPr>
        <p:spPr>
          <a:xfrm>
            <a:off x="3859003" y="3776568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värna demokratin och ha människor som vill vara politiskt aktiva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63881EBB-4029-8E5E-DC2D-BF66670A5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1" y="100156"/>
            <a:ext cx="2517128" cy="92588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F7A879C-023D-A32A-5B08-F53CF2CD5A56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78819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2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6222-291B-7D1D-8567-3486993E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7658AF8-3C20-5CFF-FE84-0EAB26EB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894" y="486986"/>
            <a:ext cx="7996388" cy="114567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händer om vi inte blir fler…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E7624E37-55FD-5968-BC79-D485720F2C0E}"/>
              </a:ext>
            </a:extLst>
          </p:cNvPr>
          <p:cNvSpPr/>
          <p:nvPr/>
        </p:nvSpPr>
        <p:spPr>
          <a:xfrm>
            <a:off x="953503" y="4487986"/>
            <a:ext cx="3506530" cy="14844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Företag och föreningar får minskat kundunderlag, minskat utbud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2A51692-19A8-A271-2206-DE96C4721ADE}"/>
              </a:ext>
            </a:extLst>
          </p:cNvPr>
          <p:cNvSpPr/>
          <p:nvPr/>
        </p:nvSpPr>
        <p:spPr>
          <a:xfrm>
            <a:off x="327565" y="2208221"/>
            <a:ext cx="3685338" cy="148441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upprätthålla den service och struktur som finns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D170352-7780-CB84-DCE5-0C472FE844B3}"/>
              </a:ext>
            </a:extLst>
          </p:cNvPr>
          <p:cNvSpPr/>
          <p:nvPr/>
        </p:nvSpPr>
        <p:spPr>
          <a:xfrm>
            <a:off x="5746365" y="4729646"/>
            <a:ext cx="3944293" cy="17263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hitta arbetskraft till </a:t>
            </a:r>
            <a:r>
              <a:rPr lang="sv-SE" dirty="0" err="1"/>
              <a:t>bla</a:t>
            </a:r>
            <a:r>
              <a:rPr lang="sv-SE" dirty="0"/>
              <a:t> vård, skola och omsorg.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44DA184-4A66-EECE-80FF-4FC94B53C837}"/>
              </a:ext>
            </a:extLst>
          </p:cNvPr>
          <p:cNvSpPr/>
          <p:nvPr/>
        </p:nvSpPr>
        <p:spPr>
          <a:xfrm>
            <a:off x="7310429" y="2730754"/>
            <a:ext cx="2517128" cy="11101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Pengarna räcker inte till allt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9AC9D00-4007-1A28-4017-5B5574383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9" name="Bildobjekt 8" descr="En bild som visar skiss, svart och vit, snö">
            <a:extLst>
              <a:ext uri="{FF2B5EF4-FFF2-40B4-BE49-F238E27FC236}">
                <a16:creationId xmlns:a16="http://schemas.microsoft.com/office/drawing/2014/main" id="{24D3D4A5-C475-0143-BFB3-13CAFEDC0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10C5FD7-E004-C528-7649-AD98B854E8D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664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30EB6-31D5-640D-BD7D-FFCB54FF7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F9259359-FC26-B644-391A-98DF8D99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DE519A4D-B5FC-E98E-C137-76D9FB058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939B3942-279E-3180-CD5B-2469C217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FE8B3E6-C307-FEFA-C225-90172C1A7A33}"/>
              </a:ext>
            </a:extLst>
          </p:cNvPr>
          <p:cNvSpPr txBox="1"/>
          <p:nvPr/>
        </p:nvSpPr>
        <p:spPr>
          <a:xfrm>
            <a:off x="950614" y="2317687"/>
            <a:ext cx="104295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Hur påverkas Rätansbygden om antalet medborgare i olika åldersgrupper förändras, vilka möjligheter finns och vilka utmaningar?</a:t>
            </a:r>
          </a:p>
          <a:p>
            <a:endParaRPr lang="sv-SE" sz="3200" dirty="0"/>
          </a:p>
          <a:p>
            <a:r>
              <a:rPr lang="sv-SE" sz="3200" dirty="0"/>
              <a:t>Vilka är det som flyttar in i Rätan och vilka flyttar ut? Varför?</a:t>
            </a:r>
          </a:p>
          <a:p>
            <a:endParaRPr lang="sv-SE" sz="3200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7AD5F7B-8F6F-33C6-79E8-50EBFABA3FC9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9776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C0A37-9156-E980-1FDB-4EB568B91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685AE942-1490-562D-F407-D34774C4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239" y="214800"/>
            <a:ext cx="6559420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Befolkningsprognos  SCB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172632-EE84-CE5C-F7EB-9002D81A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11" y="1543886"/>
            <a:ext cx="7909122" cy="475720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3C902E2-4ED2-B697-AD01-76270094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177" y="2800253"/>
            <a:ext cx="3558823" cy="1916289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2C9A1F6C-2FC2-7F84-7998-D7EE25CAD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036F3D9D-9D95-2EF3-104A-C60BB4DFD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FAD8A6F-231E-C313-82D6-83454DB80CC2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8768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A4F2D-2C15-2F83-8196-D07178D91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0E6B92E-CCA5-DC6B-9475-7F74F500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873" y="728783"/>
            <a:ext cx="7361976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kan just du bidra med?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CB333450-05F8-A015-FD1E-E164B28D98A4}"/>
              </a:ext>
            </a:extLst>
          </p:cNvPr>
          <p:cNvSpPr/>
          <p:nvPr/>
        </p:nvSpPr>
        <p:spPr>
          <a:xfrm>
            <a:off x="7335523" y="3600081"/>
            <a:ext cx="2668556" cy="11144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AB7DEE70-2A5F-D1F1-EF18-BA221CC8652F}"/>
              </a:ext>
            </a:extLst>
          </p:cNvPr>
          <p:cNvSpPr/>
          <p:nvPr/>
        </p:nvSpPr>
        <p:spPr>
          <a:xfrm>
            <a:off x="276315" y="2537834"/>
            <a:ext cx="2951737" cy="15573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086C25B-8CA9-C676-5B3E-31DA93BE2CDC}"/>
              </a:ext>
            </a:extLst>
          </p:cNvPr>
          <p:cNvSpPr/>
          <p:nvPr/>
        </p:nvSpPr>
        <p:spPr>
          <a:xfrm>
            <a:off x="4291672" y="2110896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A440D67-E174-9DEF-0F48-B12940A70ED3}"/>
              </a:ext>
            </a:extLst>
          </p:cNvPr>
          <p:cNvSpPr/>
          <p:nvPr/>
        </p:nvSpPr>
        <p:spPr>
          <a:xfrm>
            <a:off x="7424294" y="5273058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C670FBE-C4A4-97E0-145C-531C593A955E}"/>
              </a:ext>
            </a:extLst>
          </p:cNvPr>
          <p:cNvSpPr/>
          <p:nvPr/>
        </p:nvSpPr>
        <p:spPr>
          <a:xfrm>
            <a:off x="8918218" y="2053265"/>
            <a:ext cx="3169544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DA191969-742F-04BB-D000-D372E11C560E}"/>
              </a:ext>
            </a:extLst>
          </p:cNvPr>
          <p:cNvSpPr/>
          <p:nvPr/>
        </p:nvSpPr>
        <p:spPr>
          <a:xfrm>
            <a:off x="532840" y="5077904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F67608F-795C-D1DA-ADF5-3E02DF508D79}"/>
              </a:ext>
            </a:extLst>
          </p:cNvPr>
          <p:cNvSpPr/>
          <p:nvPr/>
        </p:nvSpPr>
        <p:spPr>
          <a:xfrm>
            <a:off x="3877964" y="4430595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C608CC3-DCB1-97BF-11EB-2CDFF601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78580AEC-0AF9-7A23-A800-3AB25F5E0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51D99A72-9276-65CB-7C95-36A1DFD0625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19504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8A321-6299-DCF0-1CAF-BB98E21A9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10D4574-2620-877A-92E5-CF4E7456A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417" y="1400323"/>
            <a:ext cx="7574776" cy="523155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10865F6A-DB21-F934-625A-E6DE2D3C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4" y="255239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 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EC0402E-D62C-8F91-E8BC-693D17A6F637}"/>
              </a:ext>
            </a:extLst>
          </p:cNvPr>
          <p:cNvSpPr/>
          <p:nvPr/>
        </p:nvSpPr>
        <p:spPr>
          <a:xfrm>
            <a:off x="321632" y="1400323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7 108 invånare 2024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D76E7385-742A-CDF5-F07B-0BFCA99E7C03}"/>
              </a:ext>
            </a:extLst>
          </p:cNvPr>
          <p:cNvSpPr/>
          <p:nvPr/>
        </p:nvSpPr>
        <p:spPr>
          <a:xfrm>
            <a:off x="8710316" y="727934"/>
            <a:ext cx="3339139" cy="19012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92% av kommunens invånare uppger att Bergs kommun är en bra plats att leva och bo på!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4258C9C8-40CA-13D5-83C3-8A89C59F3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99FC7791-3919-5011-0770-51E2A4368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D737039-56D0-255C-2DEC-FC129790E469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13176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A454F-8A70-F0F0-AC4D-49C2E362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E34FBFA9-96FA-BCF0-82AD-2917BF3B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39" y="426909"/>
            <a:ext cx="4146486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Födelsenetto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C0EEE86F-FF62-9F91-05DC-C2631DA0C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C5D5D3C-05D9-5EA7-69E4-DD7C0C46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595" y="1849019"/>
            <a:ext cx="7623270" cy="4582072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A74CA3CC-CF82-0DCE-B453-48528B4D6707}"/>
              </a:ext>
            </a:extLst>
          </p:cNvPr>
          <p:cNvSpPr/>
          <p:nvPr/>
        </p:nvSpPr>
        <p:spPr>
          <a:xfrm>
            <a:off x="9874225" y="485923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7 108 invånare 2024</a:t>
            </a:r>
          </a:p>
        </p:txBody>
      </p:sp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94E7C873-DDC9-B823-9D65-F0DCBB717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FCA9100-2B3D-AE46-F728-E745507CA14C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52185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D6F35-DE5D-B7D0-FB9D-CE176A0C1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C6782D8-4E29-D9F5-FC4D-85B22B60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144" y="397190"/>
            <a:ext cx="3851711" cy="92588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Flyttnetto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7AC1D49D-5345-575C-3750-0CA2D6D62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7ED5BFA-D457-0C58-38E4-C8EB5741A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78" y="1906170"/>
            <a:ext cx="7271781" cy="4370805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EA86A9C4-81F4-EBA3-9345-641AEB59A4A9}"/>
              </a:ext>
            </a:extLst>
          </p:cNvPr>
          <p:cNvSpPr/>
          <p:nvPr/>
        </p:nvSpPr>
        <p:spPr>
          <a:xfrm>
            <a:off x="9722807" y="397190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7 108 invånare 2024</a:t>
            </a:r>
          </a:p>
        </p:txBody>
      </p:sp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FD2DC14A-2C52-A55B-AD98-3943D47CF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4C96726-A682-E54C-9C13-E46ADC42655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433818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7844B-0E63-8E5E-2DDF-14DE8594B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0C9CA8A5-B67B-A36B-FD44-3777849F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959" y="364922"/>
            <a:ext cx="5451911" cy="1016991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Inflytt/Utflytt 2024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2D2955D9-87C7-8E3E-C393-60160C75B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ACF2214-1488-C948-5EBF-1F55413E4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44" y="1908215"/>
            <a:ext cx="7351818" cy="4418912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EDFA7CF1-DE49-EE64-B43F-499B5F94623C}"/>
              </a:ext>
            </a:extLst>
          </p:cNvPr>
          <p:cNvSpPr/>
          <p:nvPr/>
        </p:nvSpPr>
        <p:spPr>
          <a:xfrm>
            <a:off x="9794156" y="364922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7 108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A094A3D-D899-1D3E-0FE3-C97725E0BDB4}"/>
              </a:ext>
            </a:extLst>
          </p:cNvPr>
          <p:cNvSpPr/>
          <p:nvPr/>
        </p:nvSpPr>
        <p:spPr>
          <a:xfrm>
            <a:off x="438150" y="2524125"/>
            <a:ext cx="1861455" cy="7143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Inflytt 446 </a:t>
            </a:r>
          </a:p>
          <a:p>
            <a:pPr algn="ctr"/>
            <a:r>
              <a:rPr lang="sv-SE" dirty="0"/>
              <a:t>= 6%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A0BCED63-C966-E2B4-031E-37E78A6EFB21}"/>
              </a:ext>
            </a:extLst>
          </p:cNvPr>
          <p:cNvSpPr/>
          <p:nvPr/>
        </p:nvSpPr>
        <p:spPr>
          <a:xfrm>
            <a:off x="438150" y="4318503"/>
            <a:ext cx="1861455" cy="71437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Utflytt 423 = 6%</a:t>
            </a:r>
          </a:p>
        </p:txBody>
      </p:sp>
      <p:pic>
        <p:nvPicPr>
          <p:cNvPr id="7" name="Bildobjekt 6" descr="En bild som visar skiss, svart och vit, snö">
            <a:extLst>
              <a:ext uri="{FF2B5EF4-FFF2-40B4-BE49-F238E27FC236}">
                <a16:creationId xmlns:a16="http://schemas.microsoft.com/office/drawing/2014/main" id="{9251A6D7-642B-774C-8C5F-2B4677410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1FBBF82-0798-1FDF-F2D9-07A25D2DD98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78032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F26B0-8986-029C-0DA1-D56BECC6A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F5D51DA1-67EA-3D11-734D-5E1595CB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959" y="364922"/>
            <a:ext cx="5579667" cy="174453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Inflytt/Utflytt 2024</a:t>
            </a:r>
            <a:b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</a:b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0FD13149-3EA2-434A-D68E-7E9097AB0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3FD31FFE-03B1-52BB-02F6-94C485E1425B}"/>
              </a:ext>
            </a:extLst>
          </p:cNvPr>
          <p:cNvSpPr/>
          <p:nvPr/>
        </p:nvSpPr>
        <p:spPr>
          <a:xfrm>
            <a:off x="9794156" y="364922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7 108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8A42CA9-6CF6-2146-5DB3-92C56D458159}"/>
              </a:ext>
            </a:extLst>
          </p:cNvPr>
          <p:cNvSpPr/>
          <p:nvPr/>
        </p:nvSpPr>
        <p:spPr>
          <a:xfrm>
            <a:off x="438150" y="2524125"/>
            <a:ext cx="1861455" cy="7143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Inflytt 446 </a:t>
            </a:r>
          </a:p>
          <a:p>
            <a:pPr algn="ctr"/>
            <a:r>
              <a:rPr lang="sv-SE" dirty="0"/>
              <a:t>= 6%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BC3EEFAC-25D6-E9E9-9C81-7BD82E7E5B76}"/>
              </a:ext>
            </a:extLst>
          </p:cNvPr>
          <p:cNvSpPr/>
          <p:nvPr/>
        </p:nvSpPr>
        <p:spPr>
          <a:xfrm>
            <a:off x="438150" y="4318503"/>
            <a:ext cx="1861455" cy="71437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Utflytt 423 = 6%</a:t>
            </a:r>
          </a:p>
        </p:txBody>
      </p:sp>
      <p:pic>
        <p:nvPicPr>
          <p:cNvPr id="7" name="Bildobjekt 6" descr="En bild som visar skiss, svart och vit, snö">
            <a:extLst>
              <a:ext uri="{FF2B5EF4-FFF2-40B4-BE49-F238E27FC236}">
                <a16:creationId xmlns:a16="http://schemas.microsoft.com/office/drawing/2014/main" id="{E2D6984B-8C78-23A3-4D27-162D9C10E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7C23528-8DC1-C7E5-0D90-97E655531BF7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F588C0A-4FD6-AABD-1D00-841C4F6D3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860" y="2568975"/>
            <a:ext cx="6528595" cy="39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3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2A1FE1-D8F4-9B3C-51DC-E8B23BF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04" y="1349549"/>
            <a:ext cx="5867400" cy="3228478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Meborgardialog </a:t>
            </a:r>
            <a:b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</a:b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Rätansbygden 2025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1040820-C2FD-D02A-3080-7A99D7DF6E2D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2F143A61-DC9E-3305-F5F1-D181B42D1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6ECFE07-B33C-0D74-F619-DB50CAAC1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27" y="1467450"/>
            <a:ext cx="5658628" cy="366067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739126C-C7F1-63FA-83EA-D1E44562CE9A}"/>
              </a:ext>
            </a:extLst>
          </p:cNvPr>
          <p:cNvSpPr txBox="1"/>
          <p:nvPr/>
        </p:nvSpPr>
        <p:spPr>
          <a:xfrm>
            <a:off x="342900" y="6196243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2025-04-28</a:t>
            </a:r>
          </a:p>
        </p:txBody>
      </p:sp>
      <p:pic>
        <p:nvPicPr>
          <p:cNvPr id="8" name="Bildobjekt 7" descr="En bild som visar skiss, svart och vit, snö">
            <a:extLst>
              <a:ext uri="{FF2B5EF4-FFF2-40B4-BE49-F238E27FC236}">
                <a16:creationId xmlns:a16="http://schemas.microsoft.com/office/drawing/2014/main" id="{1A0D5964-3212-3337-0E9F-03803AABA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5564CDA-8336-10D9-7175-D5ED1133CBF8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90038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FA9E-C5EC-B1BF-62A9-DEEB805D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66EAEDD-78DD-0EB5-9CAB-21A925CC0EF3}"/>
              </a:ext>
            </a:extLst>
          </p:cNvPr>
          <p:cNvSpPr txBox="1">
            <a:spLocks/>
          </p:cNvSpPr>
          <p:nvPr/>
        </p:nvSpPr>
        <p:spPr>
          <a:xfrm>
            <a:off x="3105150" y="281315"/>
            <a:ext cx="7931657" cy="925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Befolkningens sammansättning</a:t>
            </a:r>
          </a:p>
        </p:txBody>
      </p:sp>
      <p:pic>
        <p:nvPicPr>
          <p:cNvPr id="3" name="Bildobjekt 2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1E47AB7A-B7BB-D152-8655-353B7832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75" y="1818575"/>
            <a:ext cx="3848800" cy="3848800"/>
          </a:xfrm>
          <a:prstGeom prst="rect">
            <a:avLst/>
          </a:prstGeom>
        </p:spPr>
      </p:pic>
      <p:pic>
        <p:nvPicPr>
          <p:cNvPr id="9" name="Bildobjekt 8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9022CB4E-1E40-CA95-6255-8B1DF1D46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75" y="1818575"/>
            <a:ext cx="3934525" cy="3934525"/>
          </a:xfrm>
          <a:prstGeom prst="rect">
            <a:avLst/>
          </a:prstGeom>
        </p:spPr>
      </p:pic>
      <p:pic>
        <p:nvPicPr>
          <p:cNvPr id="11" name="Bildobjekt 10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68BE88C9-8670-5410-9DE9-3984DD86A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" y="1818575"/>
            <a:ext cx="4329899" cy="3848800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F49D717-7DD2-B419-BA5E-3FCE0DB55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C7026B35-13E1-1A32-3BA0-95249042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B17BE34-2CAB-3114-79FF-CA7C5DF67A8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062803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E3C80-7BAD-6315-1C94-8C3B3FF05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85E3E0E-C6AF-C147-3A4C-70EB8364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103" y="402640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 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DFF1A44B-AA9A-7BE8-3543-D07F6333C87F}"/>
              </a:ext>
            </a:extLst>
          </p:cNvPr>
          <p:cNvSpPr/>
          <p:nvPr/>
        </p:nvSpPr>
        <p:spPr>
          <a:xfrm>
            <a:off x="8840890" y="329463"/>
            <a:ext cx="2571184" cy="15473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Mål 7600</a:t>
            </a:r>
          </a:p>
          <a:p>
            <a:pPr algn="ctr"/>
            <a:r>
              <a:rPr lang="sv-SE" dirty="0"/>
              <a:t>=+492 personer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A2219AE-A427-644A-D202-1E710F072EE7}"/>
              </a:ext>
            </a:extLst>
          </p:cNvPr>
          <p:cNvSpPr/>
          <p:nvPr/>
        </p:nvSpPr>
        <p:spPr>
          <a:xfrm>
            <a:off x="8074853" y="3753444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80+</a:t>
            </a:r>
          </a:p>
          <a:p>
            <a:pPr algn="ctr"/>
            <a:r>
              <a:rPr lang="sv-SE" dirty="0"/>
              <a:t>+41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C3E80E1-3A91-8D8A-A7EC-25ECFCA9FA3E}"/>
              </a:ext>
            </a:extLst>
          </p:cNvPr>
          <p:cNvSpPr/>
          <p:nvPr/>
        </p:nvSpPr>
        <p:spPr>
          <a:xfrm>
            <a:off x="4262003" y="3622258"/>
            <a:ext cx="2740853" cy="1061339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Det är lika många som går i åk 9 </a:t>
            </a:r>
            <a:r>
              <a:rPr lang="sv-SE" dirty="0" err="1"/>
              <a:t>vt</a:t>
            </a:r>
            <a:r>
              <a:rPr lang="sv-SE" dirty="0"/>
              <a:t> -25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D1712875-1EAC-1487-128B-15AA9A076FE6}"/>
              </a:ext>
            </a:extLst>
          </p:cNvPr>
          <p:cNvSpPr/>
          <p:nvPr/>
        </p:nvSpPr>
        <p:spPr>
          <a:xfrm>
            <a:off x="8074853" y="2415639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</a:t>
            </a:r>
          </a:p>
          <a:p>
            <a:pPr algn="ctr"/>
            <a:r>
              <a:rPr lang="sv-SE" dirty="0"/>
              <a:t>+ 98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B3A0B1B-5D52-048E-E931-B1D949876932}"/>
              </a:ext>
            </a:extLst>
          </p:cNvPr>
          <p:cNvSpPr/>
          <p:nvPr/>
        </p:nvSpPr>
        <p:spPr>
          <a:xfrm>
            <a:off x="4262003" y="2121903"/>
            <a:ext cx="2844967" cy="1161926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Motsvarar nästan två förskoleavdelningar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1C244BDC-87DF-9921-1F6C-C8B7911D9311}"/>
              </a:ext>
            </a:extLst>
          </p:cNvPr>
          <p:cNvSpPr/>
          <p:nvPr/>
        </p:nvSpPr>
        <p:spPr>
          <a:xfrm>
            <a:off x="4366117" y="5192293"/>
            <a:ext cx="2740853" cy="106133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2D64C390-D200-7468-89A9-6558A4D76430}"/>
              </a:ext>
            </a:extLst>
          </p:cNvPr>
          <p:cNvSpPr/>
          <p:nvPr/>
        </p:nvSpPr>
        <p:spPr>
          <a:xfrm>
            <a:off x="1134409" y="3667896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6-18 år</a:t>
            </a:r>
          </a:p>
          <a:p>
            <a:pPr algn="ctr"/>
            <a:r>
              <a:rPr lang="sv-SE" dirty="0"/>
              <a:t>+ 69 elever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02851660-5813-AA4A-79F9-3098721BA8F4}"/>
              </a:ext>
            </a:extLst>
          </p:cNvPr>
          <p:cNvSpPr/>
          <p:nvPr/>
        </p:nvSpPr>
        <p:spPr>
          <a:xfrm>
            <a:off x="1006570" y="5192293"/>
            <a:ext cx="2066369" cy="1156952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</a:t>
            </a:r>
          </a:p>
          <a:p>
            <a:pPr algn="ctr"/>
            <a:r>
              <a:rPr lang="sv-SE" dirty="0"/>
              <a:t>+253 i arbetsför ålder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98A46095-A933-3D01-A429-2DDB1E826193}"/>
              </a:ext>
            </a:extLst>
          </p:cNvPr>
          <p:cNvSpPr/>
          <p:nvPr/>
        </p:nvSpPr>
        <p:spPr>
          <a:xfrm>
            <a:off x="1134410" y="2415639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</a:t>
            </a:r>
          </a:p>
          <a:p>
            <a:pPr algn="ctr"/>
            <a:r>
              <a:rPr lang="sv-SE" dirty="0"/>
              <a:t>+ 30 barn</a:t>
            </a:r>
          </a:p>
        </p:txBody>
      </p:sp>
      <p:pic>
        <p:nvPicPr>
          <p:cNvPr id="20" name="Bildobjekt 19" descr="En bild som visar text&#10;&#10;Automatiskt genererad beskrivning">
            <a:extLst>
              <a:ext uri="{FF2B5EF4-FFF2-40B4-BE49-F238E27FC236}">
                <a16:creationId xmlns:a16="http://schemas.microsoft.com/office/drawing/2014/main" id="{9BC494C8-87A4-A0B2-1E97-E44453A4E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965ADA79-7803-E937-38C7-A4CC53DBC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79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DFE87-BD21-E91B-8DB9-76DD4011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03FE14F-3C72-AB3B-2619-C82AF82C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03" y="705708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 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EF142BFB-E5DB-92B5-7399-F71CA43D6908}"/>
              </a:ext>
            </a:extLst>
          </p:cNvPr>
          <p:cNvSpPr/>
          <p:nvPr/>
        </p:nvSpPr>
        <p:spPr>
          <a:xfrm>
            <a:off x="8015332" y="3774087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80+</a:t>
            </a:r>
          </a:p>
          <a:p>
            <a:pPr algn="ctr"/>
            <a:r>
              <a:rPr lang="sv-SE" dirty="0"/>
              <a:t>- 26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9A5067E9-26CF-ED26-9517-31F1AA809B69}"/>
              </a:ext>
            </a:extLst>
          </p:cNvPr>
          <p:cNvSpPr/>
          <p:nvPr/>
        </p:nvSpPr>
        <p:spPr>
          <a:xfrm>
            <a:off x="4259656" y="3777584"/>
            <a:ext cx="2643609" cy="1308507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Det är fler elever än det går på våra minsta skolor 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4B27F409-67AA-368E-2CEC-A8A3CF271528}"/>
              </a:ext>
            </a:extLst>
          </p:cNvPr>
          <p:cNvSpPr/>
          <p:nvPr/>
        </p:nvSpPr>
        <p:spPr>
          <a:xfrm>
            <a:off x="8015333" y="2570825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</a:t>
            </a:r>
          </a:p>
          <a:p>
            <a:pPr algn="ctr"/>
            <a:r>
              <a:rPr lang="sv-SE" dirty="0"/>
              <a:t>- 62 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2BC8902A-E444-A7E4-C23D-1415F63E4EF8}"/>
              </a:ext>
            </a:extLst>
          </p:cNvPr>
          <p:cNvSpPr/>
          <p:nvPr/>
        </p:nvSpPr>
        <p:spPr>
          <a:xfrm>
            <a:off x="4594633" y="2455436"/>
            <a:ext cx="2308632" cy="1061339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8EA6CF3-AE1A-0D73-58D4-93185D48D1DC}"/>
              </a:ext>
            </a:extLst>
          </p:cNvPr>
          <p:cNvSpPr/>
          <p:nvPr/>
        </p:nvSpPr>
        <p:spPr>
          <a:xfrm>
            <a:off x="4843602" y="5346900"/>
            <a:ext cx="1810693" cy="1011772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B4CE399A-344A-333F-A2E5-347B5F10B8B8}"/>
              </a:ext>
            </a:extLst>
          </p:cNvPr>
          <p:cNvSpPr/>
          <p:nvPr/>
        </p:nvSpPr>
        <p:spPr>
          <a:xfrm>
            <a:off x="1401109" y="3860273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6-18 år</a:t>
            </a:r>
          </a:p>
          <a:p>
            <a:pPr algn="ctr"/>
            <a:r>
              <a:rPr lang="sv-SE" dirty="0"/>
              <a:t>- 43 elever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09DC1F81-C3E8-48B5-F555-4AEA02B544EA}"/>
              </a:ext>
            </a:extLst>
          </p:cNvPr>
          <p:cNvSpPr/>
          <p:nvPr/>
        </p:nvSpPr>
        <p:spPr>
          <a:xfrm>
            <a:off x="1285592" y="5180401"/>
            <a:ext cx="2365133" cy="1102106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</a:t>
            </a:r>
          </a:p>
          <a:p>
            <a:pPr algn="ctr"/>
            <a:r>
              <a:rPr lang="sv-SE" dirty="0"/>
              <a:t>- 158 i arbetsför ålder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32FC5454-F11E-A0DC-574D-1642CF107316}"/>
              </a:ext>
            </a:extLst>
          </p:cNvPr>
          <p:cNvSpPr/>
          <p:nvPr/>
        </p:nvSpPr>
        <p:spPr>
          <a:xfrm>
            <a:off x="1401110" y="2621553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</a:t>
            </a:r>
          </a:p>
          <a:p>
            <a:pPr algn="ctr"/>
            <a:r>
              <a:rPr lang="sv-SE" dirty="0"/>
              <a:t>- 19 barn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FAB3AE0E-27EC-3446-0B95-1694CE2C4C70}"/>
              </a:ext>
            </a:extLst>
          </p:cNvPr>
          <p:cNvSpPr/>
          <p:nvPr/>
        </p:nvSpPr>
        <p:spPr>
          <a:xfrm>
            <a:off x="1160779" y="985939"/>
            <a:ext cx="2997788" cy="114620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Om vi bara är 6800 </a:t>
            </a:r>
          </a:p>
          <a:p>
            <a:pPr algn="ctr"/>
            <a:r>
              <a:rPr lang="sv-SE" dirty="0"/>
              <a:t>= -308 personer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624E6186-83CA-7453-9666-3B0CAB7E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EE6DD6B8-8061-FF39-DFA8-DC6593DE5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98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2D963-E3C1-F6F3-E40E-80EA537BE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A91F9113-8CB9-B55B-2DEA-8423EBA48761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1E77A6F8-86A0-B85F-10BD-28E90262A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7EF5AEB-09E9-5B47-B13C-705ADA8E5CBA}"/>
              </a:ext>
            </a:extLst>
          </p:cNvPr>
          <p:cNvSpPr txBox="1"/>
          <p:nvPr/>
        </p:nvSpPr>
        <p:spPr>
          <a:xfrm>
            <a:off x="1520890" y="2239347"/>
            <a:ext cx="892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3347901-E9FA-0631-0E69-82C0F1D70C34}"/>
              </a:ext>
            </a:extLst>
          </p:cNvPr>
          <p:cNvSpPr txBox="1"/>
          <p:nvPr/>
        </p:nvSpPr>
        <p:spPr>
          <a:xfrm>
            <a:off x="488887" y="1428775"/>
            <a:ext cx="87728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/>
              <a:t>Lokala utvecklingspunkter</a:t>
            </a:r>
          </a:p>
          <a:p>
            <a:endParaRPr lang="sv-SE" sz="2800" b="1" dirty="0"/>
          </a:p>
          <a:p>
            <a:r>
              <a:rPr lang="sv-SE" sz="2400" dirty="0"/>
              <a:t>→ Bejaka närheten till Destination Vemdalen med hänsyn till arbetskrafts- och tjänsteförsörjning.</a:t>
            </a:r>
          </a:p>
          <a:p>
            <a:r>
              <a:rPr lang="sv-SE" sz="2400" dirty="0"/>
              <a:t>→ Stötta bygden att ta fram en långsiktig plan för att utnyttja de ekonomiska förutsättningarna som vatten- och vindkraften ger.</a:t>
            </a:r>
          </a:p>
          <a:p>
            <a:r>
              <a:rPr lang="sv-SE" sz="2400" dirty="0"/>
              <a:t>→ Lyft och synliggör bilden av Rätan.</a:t>
            </a:r>
          </a:p>
          <a:p>
            <a:r>
              <a:rPr lang="sv-SE" sz="2400" dirty="0"/>
              <a:t>→ Utveckla fisket och miljöerna kring de stora sjöarna.</a:t>
            </a:r>
          </a:p>
          <a:p>
            <a:r>
              <a:rPr lang="sv-SE" sz="2400" dirty="0"/>
              <a:t>→ Stärk det sociala utbudet i bygden.</a:t>
            </a:r>
          </a:p>
          <a:p>
            <a:r>
              <a:rPr lang="sv-SE" sz="2400" dirty="0"/>
              <a:t>→ Utveckla genomfarten för att bättre ta till vara på trafikflödet på de stora vägarna.</a:t>
            </a:r>
          </a:p>
          <a:p>
            <a:r>
              <a:rPr lang="sv-SE" sz="2400" dirty="0"/>
              <a:t>→ Ha ett öppet förhållningssätt till att låta lokala krafter helt eller delvis ta ansvar för både privat och offentlig service.</a:t>
            </a:r>
          </a:p>
        </p:txBody>
      </p:sp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61D51E97-90FF-B7F7-3C0B-45CF0DBFD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252EE184-E7CF-AFB1-08F1-13D78C3D04E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49634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A470B-836E-94B2-E1C8-8069D2A73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A9523FD1-1390-2E4E-E15A-B4800D4C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627" y="264993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Rätansbygden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37A9464-FC90-0F52-FA31-59A88D6545DF}"/>
              </a:ext>
            </a:extLst>
          </p:cNvPr>
          <p:cNvSpPr txBox="1"/>
          <p:nvPr/>
        </p:nvSpPr>
        <p:spPr>
          <a:xfrm>
            <a:off x="8134349" y="2700243"/>
            <a:ext cx="3965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Rätansbygden ökade sin befolkning både 2023 och 2024 (+12 och +3)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Av 28 barn mellan 0-5 år är 6 barn födda 2024 Det är en siffra som sticker ut, det var tex bara 2 födda under 2023.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15A4B116-0CB5-8668-CE8C-BAA7B0CFF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D6E9EB59-EEA0-70B4-66BE-99987993A961}"/>
              </a:ext>
            </a:extLst>
          </p:cNvPr>
          <p:cNvSpPr/>
          <p:nvPr/>
        </p:nvSpPr>
        <p:spPr>
          <a:xfrm>
            <a:off x="9229028" y="1326332"/>
            <a:ext cx="2022272" cy="8578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569 invånare</a:t>
            </a:r>
          </a:p>
          <a:p>
            <a:pPr algn="ctr"/>
            <a:r>
              <a:rPr lang="sv-SE" dirty="0"/>
              <a:t>2024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94AA4FB-4E49-ED43-300C-5A50E051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36" y="1732869"/>
            <a:ext cx="7660863" cy="4604668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B58A1729-2116-858F-6F23-86D7A66C4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2F7BFAC-135F-70BA-A701-61DA63669C3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15487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1165E-B1EB-927B-EBAD-385F223D8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29BC1381-EDB5-E7F0-0051-36B63E7B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627" y="264993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Rätansbygden 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A0C17E7-BA83-9BA6-CBE6-E3BF28B65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C77104EB-324A-5FBE-8EFA-B332D3EE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950" y="1835605"/>
            <a:ext cx="8492099" cy="4757402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7FDF8E21-F4B6-09AC-2918-8244AFA2D901}"/>
              </a:ext>
            </a:extLst>
          </p:cNvPr>
          <p:cNvSpPr/>
          <p:nvPr/>
        </p:nvSpPr>
        <p:spPr>
          <a:xfrm>
            <a:off x="9581453" y="468493"/>
            <a:ext cx="2022272" cy="8578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569 invånare</a:t>
            </a:r>
          </a:p>
          <a:p>
            <a:pPr algn="ctr"/>
            <a:r>
              <a:rPr lang="sv-SE" dirty="0"/>
              <a:t>2024</a:t>
            </a:r>
          </a:p>
        </p:txBody>
      </p:sp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BD36ABE1-D8EA-ADDE-A80D-61571DB7E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56917AE-6D81-ECCB-EDD2-444DA5D32BF7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97190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747B5-56A7-AAFA-3A5A-6DF05D30A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0D23B37-0DE4-DFF5-4FFA-79A7104D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627" y="264993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Rätansbygden 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A60C1FD6-9914-3F48-5E6F-1BE3D6360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4F1BF58-E3B9-38EF-9C3B-FC95150DD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646" y="1740908"/>
            <a:ext cx="9374708" cy="4763810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1C2E85EC-9F72-93F5-83DE-5DA22682B860}"/>
              </a:ext>
            </a:extLst>
          </p:cNvPr>
          <p:cNvSpPr/>
          <p:nvPr/>
        </p:nvSpPr>
        <p:spPr>
          <a:xfrm>
            <a:off x="9571928" y="468493"/>
            <a:ext cx="2022272" cy="8578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569 invånare</a:t>
            </a:r>
          </a:p>
          <a:p>
            <a:pPr algn="ctr"/>
            <a:r>
              <a:rPr lang="sv-SE" dirty="0"/>
              <a:t>2024</a:t>
            </a:r>
          </a:p>
        </p:txBody>
      </p:sp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C61FEB0D-2C51-7B47-0E02-30EDE9500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9756075-70BA-2AB7-45F4-827D1357C3F0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22744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A9242-3D03-7315-41AF-0091F8E2F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C0EBF48-C45C-73F5-8633-A7E590F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627" y="264993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Rätansbygden 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66550F1F-836A-79B9-21C7-84413818F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EE7E16F-5A8E-0930-E345-28214265D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29" y="1583743"/>
            <a:ext cx="9130942" cy="4904489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4A0975CC-4F8A-50D4-CD63-5B8C882B0860}"/>
              </a:ext>
            </a:extLst>
          </p:cNvPr>
          <p:cNvSpPr/>
          <p:nvPr/>
        </p:nvSpPr>
        <p:spPr>
          <a:xfrm>
            <a:off x="9571928" y="468493"/>
            <a:ext cx="2022272" cy="8578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569 invånare</a:t>
            </a:r>
          </a:p>
          <a:p>
            <a:pPr algn="ctr"/>
            <a:r>
              <a:rPr lang="sv-SE" dirty="0"/>
              <a:t>2024</a:t>
            </a:r>
          </a:p>
        </p:txBody>
      </p:sp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EC80C71B-2435-C8D7-9D65-0DEA88AE2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4A37864-9581-2FEA-97F7-4DA19EB897A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58144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9A9B0-8B70-DC47-46FA-071AD82A0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F7C956B6-35D4-DD16-E28B-77429F00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627" y="264993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Inflytt/Utflytt 2024 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69ADFFF0-E241-B9A4-AF2D-43187B01E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7D2D7C58-C71F-4CB6-DC13-4A5A18D80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038" y="1504637"/>
            <a:ext cx="8127039" cy="4884870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29ECA44B-9CB4-0A2D-DE41-4815B44F8DF7}"/>
              </a:ext>
            </a:extLst>
          </p:cNvPr>
          <p:cNvSpPr/>
          <p:nvPr/>
        </p:nvSpPr>
        <p:spPr>
          <a:xfrm>
            <a:off x="142545" y="1971926"/>
            <a:ext cx="1982100" cy="76472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64 inflyttade</a:t>
            </a:r>
          </a:p>
          <a:p>
            <a:pPr algn="ctr"/>
            <a:r>
              <a:rPr lang="sv-SE" dirty="0"/>
              <a:t>= 11%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A55B77AD-23C9-037A-2CB3-57C39E0F8732}"/>
              </a:ext>
            </a:extLst>
          </p:cNvPr>
          <p:cNvSpPr/>
          <p:nvPr/>
        </p:nvSpPr>
        <p:spPr>
          <a:xfrm>
            <a:off x="142545" y="3692432"/>
            <a:ext cx="1982100" cy="76472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48 utflyttade</a:t>
            </a:r>
          </a:p>
          <a:p>
            <a:pPr algn="ctr"/>
            <a:r>
              <a:rPr lang="sv-SE" dirty="0"/>
              <a:t>= 8%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415EF121-DA6A-0314-95BC-AA98D804AF14}"/>
              </a:ext>
            </a:extLst>
          </p:cNvPr>
          <p:cNvSpPr/>
          <p:nvPr/>
        </p:nvSpPr>
        <p:spPr>
          <a:xfrm>
            <a:off x="9571928" y="468493"/>
            <a:ext cx="2022272" cy="8578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569 invånare</a:t>
            </a:r>
          </a:p>
          <a:p>
            <a:pPr algn="ctr"/>
            <a:r>
              <a:rPr lang="sv-SE" dirty="0"/>
              <a:t>2024</a:t>
            </a:r>
          </a:p>
        </p:txBody>
      </p:sp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26950265-78CA-7D78-6305-4022E996D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E28618B-D69D-AE2C-5907-2F8DE6CFFBD6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96985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2F81A-BF83-DA4A-C154-139C2536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94F0083-F7CE-6CF8-75B8-135C64CD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627" y="264993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Inflytt/Utflytt 2024 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F947DA5F-EE76-2AE0-4D3A-8661A7BDA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BFD4C74E-B6B7-8973-EB54-7A890483BD59}"/>
              </a:ext>
            </a:extLst>
          </p:cNvPr>
          <p:cNvSpPr/>
          <p:nvPr/>
        </p:nvSpPr>
        <p:spPr>
          <a:xfrm>
            <a:off x="142545" y="1971926"/>
            <a:ext cx="1982100" cy="76472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64 inflyttade</a:t>
            </a:r>
          </a:p>
          <a:p>
            <a:pPr algn="ctr"/>
            <a:r>
              <a:rPr lang="sv-SE" dirty="0"/>
              <a:t>= 11%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F66416FC-55FE-5DB4-E76B-7E56B258C10D}"/>
              </a:ext>
            </a:extLst>
          </p:cNvPr>
          <p:cNvSpPr/>
          <p:nvPr/>
        </p:nvSpPr>
        <p:spPr>
          <a:xfrm>
            <a:off x="142545" y="3692432"/>
            <a:ext cx="1982100" cy="76472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48 utflyttade</a:t>
            </a:r>
          </a:p>
          <a:p>
            <a:pPr algn="ctr"/>
            <a:r>
              <a:rPr lang="sv-SE" dirty="0"/>
              <a:t>= 8%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40BD0E91-9976-8420-0728-3EC9CCE76594}"/>
              </a:ext>
            </a:extLst>
          </p:cNvPr>
          <p:cNvSpPr/>
          <p:nvPr/>
        </p:nvSpPr>
        <p:spPr>
          <a:xfrm>
            <a:off x="9571928" y="468493"/>
            <a:ext cx="2022272" cy="8578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569 invånare</a:t>
            </a:r>
          </a:p>
          <a:p>
            <a:pPr algn="ctr"/>
            <a:r>
              <a:rPr lang="sv-SE" dirty="0"/>
              <a:t>2024</a:t>
            </a:r>
          </a:p>
        </p:txBody>
      </p:sp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13084A26-FFBE-316C-A352-54A182687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9947902-F447-ECBD-B343-FE6C88741C33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46FA162-17DC-084D-A9D5-E36C0FC8F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792" y="1871733"/>
            <a:ext cx="6776999" cy="45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6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4FBFE-63E7-3BFB-7208-C06BB10C5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BDAA20D7-3BB2-EBBF-D434-BE21455CE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81" y="-26724"/>
            <a:ext cx="12207281" cy="6884724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940BB23A-F86D-2F84-8B0D-AFF03EE7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049" y="226773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Rätansbygden 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C5F61FCA-A86B-9E0C-A38C-26640D148677}"/>
              </a:ext>
            </a:extLst>
          </p:cNvPr>
          <p:cNvSpPr/>
          <p:nvPr/>
        </p:nvSpPr>
        <p:spPr>
          <a:xfrm>
            <a:off x="149382" y="450186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7600</a:t>
            </a:r>
          </a:p>
          <a:p>
            <a:pPr algn="ctr"/>
            <a:r>
              <a:rPr lang="sv-SE" dirty="0"/>
              <a:t>+ 39 (608)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74321334-0019-DFCF-CC2E-71E8FCED94BE}"/>
              </a:ext>
            </a:extLst>
          </p:cNvPr>
          <p:cNvSpPr/>
          <p:nvPr/>
        </p:nvSpPr>
        <p:spPr>
          <a:xfrm>
            <a:off x="267075" y="2644333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+3 (31)</a:t>
            </a:r>
          </a:p>
          <a:p>
            <a:pPr algn="ctr"/>
            <a:r>
              <a:rPr lang="sv-SE" dirty="0"/>
              <a:t>6-18 år +7 (73)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90EB581D-ADF9-7BFD-6A5B-C6EADC1D5916}"/>
              </a:ext>
            </a:extLst>
          </p:cNvPr>
          <p:cNvSpPr/>
          <p:nvPr/>
        </p:nvSpPr>
        <p:spPr>
          <a:xfrm>
            <a:off x="384771" y="4019896"/>
            <a:ext cx="2811102" cy="81528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 + 20 (297)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248EED30-0550-B2B1-C8FE-66AC8F325E96}"/>
              </a:ext>
            </a:extLst>
          </p:cNvPr>
          <p:cNvSpPr/>
          <p:nvPr/>
        </p:nvSpPr>
        <p:spPr>
          <a:xfrm>
            <a:off x="384772" y="5382601"/>
            <a:ext cx="2643612" cy="92798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+ 6 (132)</a:t>
            </a:r>
          </a:p>
          <a:p>
            <a:pPr algn="ctr"/>
            <a:r>
              <a:rPr lang="sv-SE" dirty="0"/>
              <a:t>80+ +3 (75)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CE799B4F-6716-A351-FE0C-46124477B7D6}"/>
              </a:ext>
            </a:extLst>
          </p:cNvPr>
          <p:cNvSpPr/>
          <p:nvPr/>
        </p:nvSpPr>
        <p:spPr>
          <a:xfrm>
            <a:off x="9399006" y="446140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6800 </a:t>
            </a:r>
          </a:p>
          <a:p>
            <a:pPr algn="ctr"/>
            <a:r>
              <a:rPr lang="sv-SE" dirty="0"/>
              <a:t>-25 (544)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D1B1FB44-DED8-9567-5642-F9A8B34716A5}"/>
              </a:ext>
            </a:extLst>
          </p:cNvPr>
          <p:cNvSpPr/>
          <p:nvPr/>
        </p:nvSpPr>
        <p:spPr>
          <a:xfrm>
            <a:off x="9399006" y="2714328"/>
            <a:ext cx="2478471" cy="84197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0-5år -3 (25)</a:t>
            </a:r>
          </a:p>
          <a:p>
            <a:pPr algn="ctr"/>
            <a:r>
              <a:rPr lang="sv-SE" dirty="0"/>
              <a:t>6-18 år -6 (60)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FE87A731-31EA-3B3B-C6DD-77B06001443C}"/>
              </a:ext>
            </a:extLst>
          </p:cNvPr>
          <p:cNvSpPr/>
          <p:nvPr/>
        </p:nvSpPr>
        <p:spPr>
          <a:xfrm>
            <a:off x="9281313" y="4079382"/>
            <a:ext cx="2643612" cy="84197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 -15 (262)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2476934D-8E2B-2A56-C793-2FAA7CD95A3B}"/>
              </a:ext>
            </a:extLst>
          </p:cNvPr>
          <p:cNvSpPr/>
          <p:nvPr/>
        </p:nvSpPr>
        <p:spPr>
          <a:xfrm>
            <a:off x="9398747" y="5444435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-3  </a:t>
            </a:r>
            <a:r>
              <a:rPr lang="sv-SE"/>
              <a:t>(123)</a:t>
            </a:r>
            <a:endParaRPr lang="sv-SE" dirty="0"/>
          </a:p>
          <a:p>
            <a:pPr algn="ctr"/>
            <a:r>
              <a:rPr lang="sv-SE" dirty="0"/>
              <a:t>80+ +2 (74)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C5E4F9A-2F15-B393-6A75-897D79C516A8}"/>
              </a:ext>
            </a:extLst>
          </p:cNvPr>
          <p:cNvSpPr/>
          <p:nvPr/>
        </p:nvSpPr>
        <p:spPr>
          <a:xfrm>
            <a:off x="2933824" y="1751891"/>
            <a:ext cx="2408222" cy="581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Rätans förskola 22 barn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8A0ECEC-F4C4-4BDC-E475-438932A76CEB}"/>
              </a:ext>
            </a:extLst>
          </p:cNvPr>
          <p:cNvSpPr/>
          <p:nvPr/>
        </p:nvSpPr>
        <p:spPr>
          <a:xfrm>
            <a:off x="6849956" y="1756111"/>
            <a:ext cx="2596499" cy="581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Rätans skola 33 elever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58B0C2F-1EBA-281B-4443-CBC7D865A332}"/>
              </a:ext>
            </a:extLst>
          </p:cNvPr>
          <p:cNvSpPr/>
          <p:nvPr/>
        </p:nvSpPr>
        <p:spPr>
          <a:xfrm>
            <a:off x="4965321" y="3521249"/>
            <a:ext cx="2261355" cy="648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Östgärde</a:t>
            </a:r>
            <a:r>
              <a:rPr lang="sv-SE" dirty="0"/>
              <a:t> 15 platser</a:t>
            </a:r>
          </a:p>
        </p:txBody>
      </p:sp>
    </p:spTree>
    <p:extLst>
      <p:ext uri="{BB962C8B-B14F-4D97-AF65-F5344CB8AC3E}">
        <p14:creationId xmlns:p14="http://schemas.microsoft.com/office/powerpoint/2010/main" val="296458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K_m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69185</TotalTime>
  <Words>788</Words>
  <Application>Microsoft Office PowerPoint</Application>
  <PresentationFormat>Bredbild</PresentationFormat>
  <Paragraphs>165</Paragraphs>
  <Slides>23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Jinky</vt:lpstr>
      <vt:lpstr>League Gothic</vt:lpstr>
      <vt:lpstr>Office-tema</vt:lpstr>
      <vt:lpstr>Agenda</vt:lpstr>
      <vt:lpstr>Meborgardialog  Rätansbygden 2025</vt:lpstr>
      <vt:lpstr>Rätansbygden </vt:lpstr>
      <vt:lpstr>Rätansbygden </vt:lpstr>
      <vt:lpstr>Rätansbygden </vt:lpstr>
      <vt:lpstr>Rätansbygden </vt:lpstr>
      <vt:lpstr>Inflytt/Utflytt 2024 </vt:lpstr>
      <vt:lpstr>Inflytt/Utflytt 2024 </vt:lpstr>
      <vt:lpstr>Rätansbygden </vt:lpstr>
      <vt:lpstr>Varför behöver ni bli fler här?</vt:lpstr>
      <vt:lpstr>Vad händer om vi inte blir fler…</vt:lpstr>
      <vt:lpstr>Diskussion</vt:lpstr>
      <vt:lpstr>Befolkningsprognos  SCB</vt:lpstr>
      <vt:lpstr>Vad kan just du bidra med?</vt:lpstr>
      <vt:lpstr>Bergs Kommun </vt:lpstr>
      <vt:lpstr>Födelsenetto</vt:lpstr>
      <vt:lpstr>Flyttnetto</vt:lpstr>
      <vt:lpstr>Inflytt/Utflytt 2024</vt:lpstr>
      <vt:lpstr>Inflytt/Utflytt 2024 Bergs Kommun</vt:lpstr>
      <vt:lpstr>PowerPoint-presentation</vt:lpstr>
      <vt:lpstr>Bergs Kommun </vt:lpstr>
      <vt:lpstr>Bergs Kommun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Systematisk översikt Socialtjänsten 2015 2022</dc:title>
  <dc:creator>Niklas Åhlund</dc:creator>
  <cp:lastModifiedBy>Lina Östman</cp:lastModifiedBy>
  <cp:revision>300</cp:revision>
  <cp:lastPrinted>2025-04-28T11:54:44Z</cp:lastPrinted>
  <dcterms:created xsi:type="dcterms:W3CDTF">2022-05-05T11:34:43Z</dcterms:created>
  <dcterms:modified xsi:type="dcterms:W3CDTF">2025-04-29T08:43:53Z</dcterms:modified>
</cp:coreProperties>
</file>