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15" r:id="rId2"/>
    <p:sldId id="487" r:id="rId3"/>
    <p:sldId id="502" r:id="rId4"/>
    <p:sldId id="503" r:id="rId5"/>
    <p:sldId id="509" r:id="rId6"/>
    <p:sldId id="510" r:id="rId7"/>
    <p:sldId id="511" r:id="rId8"/>
    <p:sldId id="512" r:id="rId9"/>
    <p:sldId id="513" r:id="rId10"/>
    <p:sldId id="514" r:id="rId11"/>
    <p:sldId id="441" r:id="rId12"/>
    <p:sldId id="460" r:id="rId13"/>
    <p:sldId id="483" r:id="rId14"/>
    <p:sldId id="468" r:id="rId15"/>
    <p:sldId id="488" r:id="rId16"/>
    <p:sldId id="516" r:id="rId17"/>
    <p:sldId id="517" r:id="rId18"/>
    <p:sldId id="484" r:id="rId19"/>
    <p:sldId id="450" r:id="rId20"/>
    <p:sldId id="500" r:id="rId21"/>
    <p:sldId id="499" r:id="rId22"/>
    <p:sldId id="476" r:id="rId23"/>
    <p:sldId id="453" r:id="rId24"/>
    <p:sldId id="477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2D"/>
    <a:srgbClr val="E1691F"/>
    <a:srgbClr val="FF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4473-7BEB-4251-8DDD-B6EF89D7B9B9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3C73-1240-4196-A92D-AF5CF7140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0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3EC10-66CB-CBB9-61FF-B4852AD9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F8D46D-BAF6-4602-823D-C0D55A1F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644405-C114-8B11-6727-F28F9B60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5DE605-A35D-331C-B145-64EC5B7E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F1A61-2EF4-7DFA-38E1-E0CD9930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3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0FCB-45B8-8A47-743E-0F30DA0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D61D4E-8D64-84D4-A982-F24D9E3B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A66760-C1B1-C89A-2CA0-22FEA5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BA62E-7AFD-7996-5E71-698594CF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D9B764-67DD-C728-C8B6-93DDBDF8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C04C310-59A4-67C6-0BDA-99E0157A8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AF3B53-477F-6FF3-BCB6-F57676FD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309E1B-6EC9-093E-B8B7-A7D804D0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26858-424F-FFE8-3169-32007D87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C9464D-339B-E5AB-92D7-661B5C2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9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66022-6859-09D6-2AB0-470810BE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234619-78F3-FFF6-C401-2B8F5EC7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6CA99-3E92-9CE5-F4C6-B811957F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C2BAA-FBD8-BE1D-7C51-11490DE2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89CE53-DA53-31A0-32C4-B8B0B601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77836-3637-B06F-452B-02C938F0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A0F9D2-4B0C-AC71-B086-B8F9D5CC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27A98-6EFB-F31C-4026-3D197CD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B906D5-63A9-CCDE-EC90-2374E1F8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32C53-107C-5D46-6BCE-26A22DE0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466DF-3FB0-D636-519C-16DFB072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84EB4-8BC4-BA5C-6B7A-0E90B829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AB721-9B2D-0A68-70E4-9832800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2B226E-A7BD-6A50-887B-A73590CB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77AD73-A616-19F3-E300-C62261F0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201F7B-41DF-8007-AFA8-B31DC275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8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02D5C-0051-CA6D-FD32-5E7D9F2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E9CA18-952C-7663-AA90-529940E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5527B3-BC66-A7AF-B43D-BAE700B9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8696E6-1DF3-5255-C2A7-9D6083C97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CFD38A-A6ED-34F9-EA8D-CD0196F2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07D856-0A81-4161-0284-42B3C9EA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81C29F-54FC-7B01-91D7-1F5CD78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3607FF-0B37-090D-B956-643936B9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DD7B-D76C-17AC-1B67-1230AF7C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B817BE-8497-8832-4FD4-12EFD97A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0E54C4-56BE-116D-3A22-C52200E6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D52869-6145-F408-7504-23719D12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DC9B45-32DB-7816-8B36-1CB9CDA4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C2458F2-94BA-388C-1B54-4486CEB3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99E273-7085-F56C-8910-46E1FA4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5BF5-C65A-818C-BCCD-BF9429B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7B3CDE-82C8-88EF-98AC-8BD0C3E2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ECDF11-9A90-7A06-3F8B-4C1E184B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0844C5-0EEA-5312-9751-B83144E2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079FC3-3DF1-DDD6-DD88-BAC3B7C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A008B7-0124-8C75-3CF9-C3CC7784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1F83A-1538-7C6B-0517-DFABDCC0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29CCE6-1E97-DBDC-36D9-1AF4A538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0B034-1629-F361-3E3A-024B345D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353997-DCAE-1F88-0BAE-2CE443F3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CA8D11-BBDF-E3B2-F4A2-6502F14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9686F7-C6FA-2DA4-9620-B716514E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5EE3C-25FD-FA18-0392-D1D545B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AFE5F-E78E-EF23-D64B-7E2A0297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6FA-A4B5-98C0-BA15-78D16539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9609-C428-450B-830A-3F9064CA30ED}" type="datetimeFigureOut">
              <a:rPr lang="sv-SE" smtClean="0"/>
              <a:t>2025-05-08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AE3A43-B192-18CE-AFA5-480FAFC94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1D347A-5A1A-9654-2CFF-26E11249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1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98D0-969E-C1B7-CE2B-805061B7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491F1B8-F045-A1D5-FFF4-85F8D54F994E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9AB1C8D7-67CA-5FB0-FAC4-4C25AD12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B1CEE30-88F8-766F-709A-19818235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396" y="449102"/>
            <a:ext cx="2761862" cy="1202417"/>
          </a:xfrm>
        </p:spPr>
        <p:txBody>
          <a:bodyPr>
            <a:normAutofit/>
          </a:bodyPr>
          <a:lstStyle/>
          <a:p>
            <a:r>
              <a:rPr lang="sv-SE" b="1" dirty="0"/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055A08-7DA8-C3F4-AA84-DE96269D8787}"/>
              </a:ext>
            </a:extLst>
          </p:cNvPr>
          <p:cNvSpPr txBox="1"/>
          <p:nvPr/>
        </p:nvSpPr>
        <p:spPr>
          <a:xfrm>
            <a:off x="1520890" y="2239347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4066C0-DEA9-36EB-8B09-255D26BD34EA}"/>
              </a:ext>
            </a:extLst>
          </p:cNvPr>
          <p:cNvSpPr txBox="1"/>
          <p:nvPr/>
        </p:nvSpPr>
        <p:spPr>
          <a:xfrm>
            <a:off x="2481942" y="2006082"/>
            <a:ext cx="7539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18.00-19.15	Medborgardialog</a:t>
            </a:r>
          </a:p>
          <a:p>
            <a:r>
              <a:rPr lang="sv-SE" sz="2400" b="1" dirty="0"/>
              <a:t>		Bergs kommun har beslutat sig för att växa 			– men varför är det så viktigt? </a:t>
            </a:r>
          </a:p>
          <a:p>
            <a:r>
              <a:rPr lang="sv-SE" sz="2400" b="1" dirty="0"/>
              <a:t>		Befolkningsutveckling 				</a:t>
            </a:r>
          </a:p>
          <a:p>
            <a:r>
              <a:rPr lang="sv-SE" sz="2400" b="1" dirty="0"/>
              <a:t>19.15-19.45	Fika</a:t>
            </a:r>
          </a:p>
          <a:p>
            <a:endParaRPr lang="sv-SE" sz="2400" b="1" dirty="0"/>
          </a:p>
          <a:p>
            <a:r>
              <a:rPr lang="sv-SE" sz="2400" b="1" dirty="0"/>
              <a:t>19.45-21.00	Kultur och Fritidsdialog</a:t>
            </a:r>
          </a:p>
        </p:txBody>
      </p:sp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72C86CEA-2CAD-FE6C-1214-38311565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ECDCDC0-4D0F-300C-75CD-B61B36E901E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9375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099B-8636-9E75-AFB6-6851EAC3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9BF7B6D-B861-CAD2-4AB3-0A9921E93C4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BA813A2A-2BBA-9F4C-AB23-9C9C4AC3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613E091E-E709-D4E6-AE16-C7B646D6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643B79-148A-AD42-728F-280946D9818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skärmbild, lila, Rektangel, kvadrat&#10;&#10;AI-genererat innehåll kan vara felaktigt.">
            <a:extLst>
              <a:ext uri="{FF2B5EF4-FFF2-40B4-BE49-F238E27FC236}">
                <a16:creationId xmlns:a16="http://schemas.microsoft.com/office/drawing/2014/main" id="{19680D9A-3473-314D-0846-A71661541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8" y="2012355"/>
            <a:ext cx="10260563" cy="42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DF315-AF23-BCED-A8A1-7CBCE771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84F55083-56D2-43F2-6B55-E6064851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92" y="380836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Åsarnabygden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7C82750D-AFA2-E859-D575-268F12E1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B98B167D-EE4E-D2DD-0B6C-F818A932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78" y="1799949"/>
            <a:ext cx="7888118" cy="4741263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3218FA45-3D91-28CE-C395-F21977034EAD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498 invånare 2024</a:t>
            </a:r>
          </a:p>
        </p:txBody>
      </p:sp>
    </p:spTree>
    <p:extLst>
      <p:ext uri="{BB962C8B-B14F-4D97-AF65-F5344CB8AC3E}">
        <p14:creationId xmlns:p14="http://schemas.microsoft.com/office/powerpoint/2010/main" val="364564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79ED0-2609-02CD-7D9F-F8C3F4A0D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87C5BAA-DC9B-2255-C2FE-C8CAA135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525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Åsarnabygden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9F86869-739B-592A-08F7-9F8FF70F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7E736C3E-030F-D70D-0D5A-8C39B668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96" y="1940145"/>
            <a:ext cx="7932607" cy="4474067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4DE2C7C3-36A7-9407-D082-5587B0ACE9BC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498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62310FB-4D94-76FF-DC09-1DD98C7CD5D2}"/>
              </a:ext>
            </a:extLst>
          </p:cNvPr>
          <p:cNvSpPr/>
          <p:nvPr/>
        </p:nvSpPr>
        <p:spPr>
          <a:xfrm>
            <a:off x="303745" y="1355541"/>
            <a:ext cx="2775358" cy="104242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26 barn är mellan 0-5 år varav 3 </a:t>
            </a:r>
            <a:r>
              <a:rPr lang="sv-SE" dirty="0" err="1"/>
              <a:t>st</a:t>
            </a:r>
            <a:r>
              <a:rPr lang="sv-SE" dirty="0"/>
              <a:t> är födda under 2024.</a:t>
            </a:r>
          </a:p>
        </p:txBody>
      </p:sp>
    </p:spTree>
    <p:extLst>
      <p:ext uri="{BB962C8B-B14F-4D97-AF65-F5344CB8AC3E}">
        <p14:creationId xmlns:p14="http://schemas.microsoft.com/office/powerpoint/2010/main" val="428128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2686-060D-602F-32A7-E1340E82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DDBB0CBE-28F6-391B-92FF-AABA7F18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639FE8D-8149-F28D-2A61-1CF27A50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FBE4-E98D-F3AC-2AA0-1AB5FFEE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3510409-013A-66AA-E033-5B84094F8D07}"/>
              </a:ext>
            </a:extLst>
          </p:cNvPr>
          <p:cNvSpPr txBox="1"/>
          <p:nvPr/>
        </p:nvSpPr>
        <p:spPr>
          <a:xfrm>
            <a:off x="950614" y="2317687"/>
            <a:ext cx="104295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Hur påverkas Åsarnabygden om antalet medborgare i olika åldersgrupper förändras, vilka möjligheter finns och vilka utmaningar?</a:t>
            </a:r>
          </a:p>
          <a:p>
            <a:endParaRPr lang="sv-SE" sz="32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4AF949-E991-444B-B811-1A6D6423D1C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96815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D7D43-FFD3-CDC9-6E09-65955195B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2D783AA2-FC8A-F550-9A0A-7AA4914C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77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Åsarnabygden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B6F20778-0017-4957-FFFC-BB6656FFE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8DAD1CC-AAAB-10E5-9012-4DB3DEED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2" y="1835485"/>
            <a:ext cx="7446694" cy="4361635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2982E1F0-ABC5-5FBE-A1BA-BD3B271105C9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498 invånare 2024</a:t>
            </a:r>
          </a:p>
        </p:txBody>
      </p:sp>
    </p:spTree>
    <p:extLst>
      <p:ext uri="{BB962C8B-B14F-4D97-AF65-F5344CB8AC3E}">
        <p14:creationId xmlns:p14="http://schemas.microsoft.com/office/powerpoint/2010/main" val="259360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81B22-7840-700C-796C-EA77C658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8097FFC-002F-1659-B2A8-081AA504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77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Åsarnabygden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CF8EB0C-7DCE-028A-76F2-2304F75B4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58580BB-3BA6-9E2F-E5D7-1A69CD501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521" y="2173865"/>
            <a:ext cx="7991457" cy="4121697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4ECBD0B5-0B08-45FE-5503-F16131FBB998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498 invånare 2024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B6DE6094-D112-5285-AC36-B7A2A66F6666}"/>
              </a:ext>
            </a:extLst>
          </p:cNvPr>
          <p:cNvSpPr/>
          <p:nvPr/>
        </p:nvSpPr>
        <p:spPr>
          <a:xfrm>
            <a:off x="142544" y="4477314"/>
            <a:ext cx="2194729" cy="82109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48 utflyttade</a:t>
            </a:r>
          </a:p>
          <a:p>
            <a:pPr algn="ctr"/>
            <a:r>
              <a:rPr lang="sv-SE" dirty="0"/>
              <a:t>= 9,6 %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BABCB769-C257-557F-8145-D76EEC304238}"/>
              </a:ext>
            </a:extLst>
          </p:cNvPr>
          <p:cNvSpPr/>
          <p:nvPr/>
        </p:nvSpPr>
        <p:spPr>
          <a:xfrm>
            <a:off x="142545" y="2434997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46 inflyttade</a:t>
            </a:r>
          </a:p>
          <a:p>
            <a:pPr algn="ctr"/>
            <a:r>
              <a:rPr lang="sv-SE" dirty="0"/>
              <a:t>= 9,2 %</a:t>
            </a:r>
          </a:p>
        </p:txBody>
      </p:sp>
    </p:spTree>
    <p:extLst>
      <p:ext uri="{BB962C8B-B14F-4D97-AF65-F5344CB8AC3E}">
        <p14:creationId xmlns:p14="http://schemas.microsoft.com/office/powerpoint/2010/main" val="227986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0684A-4E44-6C67-658B-BB8016114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C8E193B-DAC8-28D6-B766-AE33E9DC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77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Åsarnabygden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1622A042-43D0-6598-6E37-5FFE45DC8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12E08361-EF69-5E78-10A4-0406823EFC90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498 invånare 2024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07C92D9-DB1F-32F9-486A-F572BCA3FEE3}"/>
              </a:ext>
            </a:extLst>
          </p:cNvPr>
          <p:cNvSpPr/>
          <p:nvPr/>
        </p:nvSpPr>
        <p:spPr>
          <a:xfrm>
            <a:off x="142544" y="4477314"/>
            <a:ext cx="2194729" cy="82109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48 utflyttade</a:t>
            </a:r>
          </a:p>
          <a:p>
            <a:pPr algn="ctr"/>
            <a:r>
              <a:rPr lang="sv-SE" dirty="0"/>
              <a:t>= 9,6 %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05BD16C-5788-7AB3-5791-5B3C0A1634F6}"/>
              </a:ext>
            </a:extLst>
          </p:cNvPr>
          <p:cNvSpPr/>
          <p:nvPr/>
        </p:nvSpPr>
        <p:spPr>
          <a:xfrm>
            <a:off x="142545" y="2434997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46 inflyttade</a:t>
            </a:r>
          </a:p>
          <a:p>
            <a:pPr algn="ctr"/>
            <a:r>
              <a:rPr lang="sv-SE" dirty="0"/>
              <a:t>= 9,2 %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7D3290C-E64C-6AE6-E178-417248556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673" y="1940327"/>
            <a:ext cx="7615824" cy="4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1785-0BD8-FE96-1B23-620DD9C8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39097F8-AC90-BA72-7658-3C7E76E8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77" y="340581"/>
            <a:ext cx="3757256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Åsarnabygden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7074FEEF-7D13-5840-90EF-3AAB611A1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1F423D53-D94B-C6B1-65E3-EC26C76E42C8}"/>
              </a:ext>
            </a:extLst>
          </p:cNvPr>
          <p:cNvSpPr/>
          <p:nvPr/>
        </p:nvSpPr>
        <p:spPr>
          <a:xfrm>
            <a:off x="8705849" y="410038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498 invånare 2024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A9FF46D7-B6E4-0DD9-B403-B223213840D5}"/>
              </a:ext>
            </a:extLst>
          </p:cNvPr>
          <p:cNvSpPr/>
          <p:nvPr/>
        </p:nvSpPr>
        <p:spPr>
          <a:xfrm>
            <a:off x="142544" y="4477314"/>
            <a:ext cx="2194729" cy="82109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48 utflyttade</a:t>
            </a:r>
          </a:p>
          <a:p>
            <a:pPr algn="ctr"/>
            <a:r>
              <a:rPr lang="sv-SE" dirty="0"/>
              <a:t>= 9,6 %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9604E3F0-4C41-0A28-D04B-BC7ACA1DBAD4}"/>
              </a:ext>
            </a:extLst>
          </p:cNvPr>
          <p:cNvSpPr/>
          <p:nvPr/>
        </p:nvSpPr>
        <p:spPr>
          <a:xfrm>
            <a:off x="142545" y="2434997"/>
            <a:ext cx="2194729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46 inflyttade</a:t>
            </a:r>
          </a:p>
          <a:p>
            <a:pPr algn="ctr"/>
            <a:r>
              <a:rPr lang="sv-SE" dirty="0"/>
              <a:t>= 9,2 %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E042819-411D-309B-4BB5-D1BDE5AC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053" y="2134560"/>
            <a:ext cx="7176278" cy="43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1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6404-AE66-F795-C837-F1D3DAB8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07A666-DCFE-AE4B-F0F0-A7A0353C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59" y="364922"/>
            <a:ext cx="5579667" cy="174453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</a:t>
            </a:r>
            <a:b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</a:b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F9DB16B6-2CD1-DF65-3F2E-0CBC6D5A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2A82411A-9AA8-E3C8-EB1F-B15F2D0EAC27}"/>
              </a:ext>
            </a:extLst>
          </p:cNvPr>
          <p:cNvSpPr/>
          <p:nvPr/>
        </p:nvSpPr>
        <p:spPr>
          <a:xfrm>
            <a:off x="9794156" y="364922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A1CEEA4-DBEE-5301-7812-1FF68B429558}"/>
              </a:ext>
            </a:extLst>
          </p:cNvPr>
          <p:cNvSpPr/>
          <p:nvPr/>
        </p:nvSpPr>
        <p:spPr>
          <a:xfrm>
            <a:off x="438150" y="2524125"/>
            <a:ext cx="1861455" cy="714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Inflytt 446 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ADD0943-009E-8FAF-2E5C-A21B5AF8A47E}"/>
              </a:ext>
            </a:extLst>
          </p:cNvPr>
          <p:cNvSpPr/>
          <p:nvPr/>
        </p:nvSpPr>
        <p:spPr>
          <a:xfrm>
            <a:off x="438150" y="4318503"/>
            <a:ext cx="1861455" cy="71437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Utflytt 423 = 6%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37F9AA2B-9F15-0B67-651F-B10F392EE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5C807F6-128C-E9A1-B5DE-4F2514CE708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0AB345-1CEF-E91A-AF49-816A6821E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860" y="2568975"/>
            <a:ext cx="6528595" cy="39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739E5-179B-DE05-B910-8F8848F95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F1EC184-B353-AC0D-5270-89D4A751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" y="0"/>
            <a:ext cx="12183261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9F8E7837-DC24-9784-C38D-60AABCAB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574" y="336456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Åsarnabygden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DFCEA4C-D0B7-B2C0-12F1-D18A7E91C767}"/>
              </a:ext>
            </a:extLst>
          </p:cNvPr>
          <p:cNvSpPr/>
          <p:nvPr/>
        </p:nvSpPr>
        <p:spPr>
          <a:xfrm>
            <a:off x="384772" y="446140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7600</a:t>
            </a:r>
          </a:p>
          <a:p>
            <a:pPr algn="ctr"/>
            <a:r>
              <a:rPr lang="sv-SE" dirty="0"/>
              <a:t>+34 (532)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2756317-6596-C13A-4F0F-67B79ED42E1B}"/>
              </a:ext>
            </a:extLst>
          </p:cNvPr>
          <p:cNvSpPr/>
          <p:nvPr/>
        </p:nvSpPr>
        <p:spPr>
          <a:xfrm>
            <a:off x="9399006" y="446140"/>
            <a:ext cx="2408222" cy="86512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6800 </a:t>
            </a:r>
          </a:p>
          <a:p>
            <a:pPr algn="ctr"/>
            <a:r>
              <a:rPr lang="sv-SE" dirty="0"/>
              <a:t>-22 (476)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FE05ED8E-5FE3-EBA3-DBE3-BC525C8EF21D}"/>
              </a:ext>
            </a:extLst>
          </p:cNvPr>
          <p:cNvSpPr/>
          <p:nvPr/>
        </p:nvSpPr>
        <p:spPr>
          <a:xfrm>
            <a:off x="282135" y="2063446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+3 (29)</a:t>
            </a:r>
          </a:p>
          <a:p>
            <a:pPr algn="ctr"/>
            <a:r>
              <a:rPr lang="sv-SE" dirty="0"/>
              <a:t>6-18 år +5 (62)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A4AE26E-65C5-EC19-14F8-D2C9EC6AECB0}"/>
              </a:ext>
            </a:extLst>
          </p:cNvPr>
          <p:cNvSpPr/>
          <p:nvPr/>
        </p:nvSpPr>
        <p:spPr>
          <a:xfrm>
            <a:off x="282135" y="3531597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 +17 (286)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D658B951-1C1D-D11D-2A83-39D70DAD83A7}"/>
              </a:ext>
            </a:extLst>
          </p:cNvPr>
          <p:cNvSpPr/>
          <p:nvPr/>
        </p:nvSpPr>
        <p:spPr>
          <a:xfrm>
            <a:off x="282135" y="5263846"/>
            <a:ext cx="2850532" cy="114801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+7 (105) </a:t>
            </a:r>
          </a:p>
          <a:p>
            <a:pPr algn="ctr"/>
            <a:r>
              <a:rPr lang="sv-SE" dirty="0"/>
              <a:t>80+  +2 (51)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CEFB9C8-F885-1767-FAC6-34CE06043EC5}"/>
              </a:ext>
            </a:extLst>
          </p:cNvPr>
          <p:cNvSpPr/>
          <p:nvPr/>
        </p:nvSpPr>
        <p:spPr>
          <a:xfrm>
            <a:off x="9399006" y="2020441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-2 (24)</a:t>
            </a:r>
          </a:p>
          <a:p>
            <a:pPr algn="ctr"/>
            <a:r>
              <a:rPr lang="sv-SE" dirty="0"/>
              <a:t>6-18 år -4 (53)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97E10F67-8B4A-52AF-F259-25322ED73C55}"/>
              </a:ext>
            </a:extLst>
          </p:cNvPr>
          <p:cNvSpPr/>
          <p:nvPr/>
        </p:nvSpPr>
        <p:spPr>
          <a:xfrm>
            <a:off x="9399006" y="3488592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 -12</a:t>
            </a:r>
          </a:p>
          <a:p>
            <a:pPr algn="ctr"/>
            <a:r>
              <a:rPr lang="sv-SE" dirty="0"/>
              <a:t>(256)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2974D7F1-4F48-6049-6ECD-2F57DDCD6B90}"/>
              </a:ext>
            </a:extLst>
          </p:cNvPr>
          <p:cNvSpPr/>
          <p:nvPr/>
        </p:nvSpPr>
        <p:spPr>
          <a:xfrm>
            <a:off x="9399006" y="5220841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-4 (94) </a:t>
            </a:r>
          </a:p>
          <a:p>
            <a:pPr algn="ctr"/>
            <a:r>
              <a:rPr lang="sv-SE" dirty="0"/>
              <a:t>80+ 0 (49)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67C42D6-97E5-255A-656A-DF5093BDAD0B}"/>
              </a:ext>
            </a:extLst>
          </p:cNvPr>
          <p:cNvSpPr/>
          <p:nvPr/>
        </p:nvSpPr>
        <p:spPr>
          <a:xfrm>
            <a:off x="5038380" y="1832294"/>
            <a:ext cx="2408222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Åsarna förskola 26 barn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F6B1B14-CA85-9803-6BD3-9CB6F77B28A0}"/>
              </a:ext>
            </a:extLst>
          </p:cNvPr>
          <p:cNvSpPr/>
          <p:nvPr/>
        </p:nvSpPr>
        <p:spPr>
          <a:xfrm>
            <a:off x="5041414" y="2847897"/>
            <a:ext cx="2408222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Åsarna skola 39 barn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C23CAFC-B0BB-345D-9363-60414E1B1CE4}"/>
              </a:ext>
            </a:extLst>
          </p:cNvPr>
          <p:cNvSpPr/>
          <p:nvPr/>
        </p:nvSpPr>
        <p:spPr>
          <a:xfrm>
            <a:off x="5038380" y="3835471"/>
            <a:ext cx="2408222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Treklövern 18 platser</a:t>
            </a:r>
          </a:p>
        </p:txBody>
      </p:sp>
    </p:spTree>
    <p:extLst>
      <p:ext uri="{BB962C8B-B14F-4D97-AF65-F5344CB8AC3E}">
        <p14:creationId xmlns:p14="http://schemas.microsoft.com/office/powerpoint/2010/main" val="402370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79AC4-1365-FEB4-ACD8-3DB3AAEF3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090B79-21A3-6949-AA34-B06787F5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04" y="1416224"/>
            <a:ext cx="5867400" cy="322847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Medborgardialog </a:t>
            </a:r>
            <a:b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</a:b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Åsarnabygden 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DAE3C5-5F2E-C68D-9C56-D43D28AFECB8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inky" pitchFamily="50" charset="0"/>
                <a:ea typeface="+mn-ea"/>
                <a:cs typeface="+mn-cs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C50ECE74-5A16-BD1F-337C-46716512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D63C29F0-008A-3A71-96F3-52AD66339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762" y="775558"/>
            <a:ext cx="6026469" cy="4345051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1AEC996B-99FF-A229-A73B-10B86FB83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ED70ACA-A90B-FF9F-0B3D-A0A5463B3930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04110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F02A-636F-A77A-635E-C0C90EB4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9FA5AE65-5918-DF26-55C1-0FB97D0B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96150C7-C22E-A0B3-ED9D-14637728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1CA8-BEDB-1EDF-26C2-48AA3254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680033D-5321-6794-6DF7-771A3A46D1D5}"/>
              </a:ext>
            </a:extLst>
          </p:cNvPr>
          <p:cNvSpPr txBox="1"/>
          <p:nvPr/>
        </p:nvSpPr>
        <p:spPr>
          <a:xfrm>
            <a:off x="950614" y="2317687"/>
            <a:ext cx="10429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/>
          </a:p>
          <a:p>
            <a:r>
              <a:rPr lang="sv-SE" sz="3200" dirty="0"/>
              <a:t>Vilka är det som flyttar in och vilka flyttar ut? Varför? 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E391CE-BE3F-D308-B7A6-1A42455EC26C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4689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F406-4889-ED62-61E1-7A6A26E3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5FF87757-2B87-2E38-61C0-0812DA34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06053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C27554A-446E-7C8E-4AE2-7A524139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66" y="183176"/>
            <a:ext cx="7185314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Varför behöver ni bli fler här?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589D7318-465F-50FC-546F-E545B619E1B0}"/>
              </a:ext>
            </a:extLst>
          </p:cNvPr>
          <p:cNvSpPr/>
          <p:nvPr/>
        </p:nvSpPr>
        <p:spPr>
          <a:xfrm>
            <a:off x="8056941" y="3517620"/>
            <a:ext cx="3076792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verksamheter som är viktiga för välfärden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04AAD0F-009F-1C92-A741-AA89CD449DC4}"/>
              </a:ext>
            </a:extLst>
          </p:cNvPr>
          <p:cNvSpPr/>
          <p:nvPr/>
        </p:nvSpPr>
        <p:spPr>
          <a:xfrm>
            <a:off x="276316" y="2900818"/>
            <a:ext cx="2668556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och utveckla den service som finns i våra bygder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864C7E1-DBD6-2F56-14A1-E704E2E1A88B}"/>
              </a:ext>
            </a:extLst>
          </p:cNvPr>
          <p:cNvSpPr/>
          <p:nvPr/>
        </p:nvSpPr>
        <p:spPr>
          <a:xfrm>
            <a:off x="4058463" y="1727339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jobbar inom våra verksamheter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90013A0-7A7E-E7F0-ABCB-DC7FD519AA04}"/>
              </a:ext>
            </a:extLst>
          </p:cNvPr>
          <p:cNvSpPr/>
          <p:nvPr/>
        </p:nvSpPr>
        <p:spPr>
          <a:xfrm>
            <a:off x="618009" y="1241015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Fler medborgare ger sociala fördelar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A929E1-5C03-8B91-0AE4-EAC7D5F2F227}"/>
              </a:ext>
            </a:extLst>
          </p:cNvPr>
          <p:cNvSpPr/>
          <p:nvPr/>
        </p:nvSpPr>
        <p:spPr>
          <a:xfrm>
            <a:off x="8734882" y="1800830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God kvalitet i vård, skola och omsorg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93F211D-2B3B-A156-C18C-E0719812C395}"/>
              </a:ext>
            </a:extLst>
          </p:cNvPr>
          <p:cNvSpPr/>
          <p:nvPr/>
        </p:nvSpPr>
        <p:spPr>
          <a:xfrm>
            <a:off x="6864871" y="541318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Skatteintäkter, i snitt 75 000:- per invånare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BAB4E80-EA80-EA23-DDCD-35D9D73FB25D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engagerar sig i föreningslivet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D2E3FAC-4E4E-1662-86EA-5D0B0EC182BB}"/>
              </a:ext>
            </a:extLst>
          </p:cNvPr>
          <p:cNvSpPr/>
          <p:nvPr/>
        </p:nvSpPr>
        <p:spPr>
          <a:xfrm>
            <a:off x="3859003" y="3776568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värna demokratin och ha människor som vill vara politiskt aktiva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3881EBB-4029-8E5E-DC2D-BF66670A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1" y="100156"/>
            <a:ext cx="2517128" cy="92588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F7A879C-023D-A32A-5B08-F53CF2CD5A5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1356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2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6222-291B-7D1D-8567-3486993E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7658AF8-3C20-5CFF-FE84-0EAB26EB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840" y="633892"/>
            <a:ext cx="7389805" cy="103812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händer om vi inte blir fler…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624E37-55FD-5968-BC79-D485720F2C0E}"/>
              </a:ext>
            </a:extLst>
          </p:cNvPr>
          <p:cNvSpPr/>
          <p:nvPr/>
        </p:nvSpPr>
        <p:spPr>
          <a:xfrm>
            <a:off x="953503" y="4487986"/>
            <a:ext cx="3506530" cy="14844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Företag och föreningar får minskat kundunderlag, minskat utbud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A51692-19A8-A271-2206-DE96C4721ADE}"/>
              </a:ext>
            </a:extLst>
          </p:cNvPr>
          <p:cNvSpPr/>
          <p:nvPr/>
        </p:nvSpPr>
        <p:spPr>
          <a:xfrm>
            <a:off x="327565" y="2208221"/>
            <a:ext cx="3685338" cy="14844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upprätthålla den service och struktur som finns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D170352-7780-CB84-DCE5-0C472FE844B3}"/>
              </a:ext>
            </a:extLst>
          </p:cNvPr>
          <p:cNvSpPr/>
          <p:nvPr/>
        </p:nvSpPr>
        <p:spPr>
          <a:xfrm>
            <a:off x="5746365" y="4729646"/>
            <a:ext cx="3944293" cy="17263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hitta arbetskraft till </a:t>
            </a:r>
            <a:r>
              <a:rPr lang="sv-SE" dirty="0" err="1"/>
              <a:t>bla</a:t>
            </a:r>
            <a:r>
              <a:rPr lang="sv-SE" dirty="0"/>
              <a:t> vård, skola och omsorg.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44DA184-4A66-EECE-80FF-4FC94B53C837}"/>
              </a:ext>
            </a:extLst>
          </p:cNvPr>
          <p:cNvSpPr/>
          <p:nvPr/>
        </p:nvSpPr>
        <p:spPr>
          <a:xfrm>
            <a:off x="7310429" y="2730754"/>
            <a:ext cx="2517128" cy="11101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Pengarna räcker inte till allt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9AC9D00-4007-1A28-4017-5B5574383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9" name="Bildobjekt 8" descr="En bild som visar skiss, svart och vit, snö">
            <a:extLst>
              <a:ext uri="{FF2B5EF4-FFF2-40B4-BE49-F238E27FC236}">
                <a16:creationId xmlns:a16="http://schemas.microsoft.com/office/drawing/2014/main" id="{24D3D4A5-C475-0143-BFB3-13CAFEDC0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10C5FD7-E004-C528-7649-AD98B854E8D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664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0A37-9156-E980-1FDB-4EB568B9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85AE942-1490-562D-F407-D34774C4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39" y="214800"/>
            <a:ext cx="6559420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Befolkningsprognos  SCB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72632-EE84-CE5C-F7EB-9002D81A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94" y="1592170"/>
            <a:ext cx="7909122" cy="4757201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C9A1F6C-2FC2-7F84-7998-D7EE25CAD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AE5817D1-AADD-001E-6434-83FFAB54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D5AC41-59AE-E3E6-8DE3-1FF01717EC8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8768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4F2D-2C15-2F83-8196-D07178D9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0E6B92E-CCA5-DC6B-9475-7F74F50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22" y="1838739"/>
            <a:ext cx="7713552" cy="169626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kan vi hjälpas åt att göra?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C608CC3-DCB1-97BF-11EB-2CDFF601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658FC972-C134-B41D-4AF7-970BD21B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9EB7A2C-D1F6-FCAE-B707-18F2829E8E7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1950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973D-5E7A-7BFB-B98D-8BC2E88B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E57A815-F315-C4B5-353E-B721FD4CE414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78C07F43-D7F5-C661-101F-972DD670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FC7A0441-9599-5338-FEE5-74434E9C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A4FC595-AAFC-B9E0-4261-A867B4BAE0A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D91FB1-F77A-02E4-16F1-C807A9DCB267}"/>
              </a:ext>
            </a:extLst>
          </p:cNvPr>
          <p:cNvSpPr txBox="1"/>
          <p:nvPr/>
        </p:nvSpPr>
        <p:spPr>
          <a:xfrm>
            <a:off x="1167489" y="2514736"/>
            <a:ext cx="87909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Demografi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Försörjningskvot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Ekonomi</a:t>
            </a:r>
          </a:p>
          <a:p>
            <a:endParaRPr lang="sv-SE" sz="2400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636F13A-1E67-E8EC-60BF-D3E08ACF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76" y="992781"/>
            <a:ext cx="5895741" cy="111113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Befolkningsutveckling</a:t>
            </a:r>
          </a:p>
        </p:txBody>
      </p:sp>
    </p:spTree>
    <p:extLst>
      <p:ext uri="{BB962C8B-B14F-4D97-AF65-F5344CB8AC3E}">
        <p14:creationId xmlns:p14="http://schemas.microsoft.com/office/powerpoint/2010/main" val="174761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A9E-C5EC-B1BF-62A9-DEEB805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66EAEDD-78DD-0EB5-9CAB-21A925CC0EF3}"/>
              </a:ext>
            </a:extLst>
          </p:cNvPr>
          <p:cNvSpPr txBox="1">
            <a:spLocks/>
          </p:cNvSpPr>
          <p:nvPr/>
        </p:nvSpPr>
        <p:spPr>
          <a:xfrm>
            <a:off x="3067827" y="578842"/>
            <a:ext cx="7931657" cy="925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Befolkningens sammansättning</a:t>
            </a:r>
          </a:p>
        </p:txBody>
      </p:sp>
      <p:pic>
        <p:nvPicPr>
          <p:cNvPr id="3" name="Bildobjekt 2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1E47AB7A-B7BB-D152-8655-353B7832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1818575"/>
            <a:ext cx="3848800" cy="3848800"/>
          </a:xfrm>
          <a:prstGeom prst="rect">
            <a:avLst/>
          </a:prstGeom>
        </p:spPr>
      </p:pic>
      <p:pic>
        <p:nvPicPr>
          <p:cNvPr id="9" name="Bildobjekt 8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9022CB4E-1E40-CA95-6255-8B1DF1D4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5" y="1818575"/>
            <a:ext cx="3934525" cy="3934525"/>
          </a:xfrm>
          <a:prstGeom prst="rect">
            <a:avLst/>
          </a:prstGeom>
        </p:spPr>
      </p:pic>
      <p:pic>
        <p:nvPicPr>
          <p:cNvPr id="11" name="Bildobjekt 10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68BE88C9-8670-5410-9DE9-3984DD86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818575"/>
            <a:ext cx="4329899" cy="3848800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F49D717-7DD2-B419-BA5E-3FCE0DB5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C7026B35-13E1-1A32-3BA0-9524904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B17BE34-2CAB-3114-79FF-CA7C5DF67A8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415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B9DE-BD34-5BE1-1171-9AD230F9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81FF823-60D2-5E2E-D5D6-692C6E8A522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554238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1-5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07BB7A8A-DAD7-C549-4CB6-843290B87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4A22CE02-0614-AA7F-9083-C4BACA18B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0564DB2-94B2-CFD0-5702-98A8BEA9CEE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8" name="Bildobjekt 17" descr="En bild som visar skärmbild, text, linje, Graf">
            <a:extLst>
              <a:ext uri="{FF2B5EF4-FFF2-40B4-BE49-F238E27FC236}">
                <a16:creationId xmlns:a16="http://schemas.microsoft.com/office/drawing/2014/main" id="{44EBF6D9-6DAA-50D2-C2B1-F71E2F6EA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4" y="1838739"/>
            <a:ext cx="10096500" cy="37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C6F07-60B4-F08E-89AB-E9D98F57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F1DDED4-C720-ECDD-A7D6-AD84CC05E8B0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6-15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DC09F093-AFE2-1D6E-4C8F-5C8006AA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7D786B6A-F130-7CBE-4ED1-F6770F71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1A2934D-46BF-7516-C450-17B7903A3723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linje, text, Graf, skärmbild&#10;&#10;AI-genererat innehåll kan vara felaktigt.">
            <a:extLst>
              <a:ext uri="{FF2B5EF4-FFF2-40B4-BE49-F238E27FC236}">
                <a16:creationId xmlns:a16="http://schemas.microsoft.com/office/drawing/2014/main" id="{73D69627-DD73-8903-0A94-A4E0778AB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1967421"/>
            <a:ext cx="10342161" cy="38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277F-7563-D1D7-237F-B2C7081B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7BBE1E84-2369-9B15-F926-3EEE392625C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E47B3E3-D961-196C-EDD0-4EDD71A2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543AD66E-3EC4-2523-DFE7-18574533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A33F24-D287-C5C8-BD52-6AAED69DCF8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8" name="Bildobjekt 7" descr="En bild som visar skärmbild, text, Graf, linje">
            <a:extLst>
              <a:ext uri="{FF2B5EF4-FFF2-40B4-BE49-F238E27FC236}">
                <a16:creationId xmlns:a16="http://schemas.microsoft.com/office/drawing/2014/main" id="{518A793E-84FB-FA6D-CB69-0E83FD6E4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1727732"/>
            <a:ext cx="11103429" cy="41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C432-C347-E6A2-C008-5827AF33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E712FD2-8F6B-6D36-6AE9-957287EB1F09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0-19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0315CEF-83E0-021B-E639-8F8657BB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FB3C2DA9-4A14-3FBD-B77B-2D903716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E02C782-1C3B-3777-9546-ECDB9F6621B5}"/>
              </a:ext>
            </a:extLst>
          </p:cNvPr>
          <p:cNvSpPr txBox="1"/>
          <p:nvPr/>
        </p:nvSpPr>
        <p:spPr>
          <a:xfrm rot="-600000">
            <a:off x="10705105" y="5740737"/>
            <a:ext cx="245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www.berg.seccccccccccccccccccccccccccc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034D3147-F992-2314-9798-77BD3165D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772747"/>
            <a:ext cx="8574833" cy="39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3612-C042-349D-128B-0416C2B4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5DA61A3-9220-B8B9-11D9-79FDA90186D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67-79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1197342A-03F3-7C7C-7F2C-9A78A81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9352032B-AF13-1A73-CA57-7AF3BC1B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FCF9B46-3E77-8B3B-F04F-F5E25110347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1C9F1CC9-70B1-8FF9-2AA9-49C701845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805348"/>
            <a:ext cx="8627706" cy="40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K_m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66439</TotalTime>
  <Words>514</Words>
  <Application>Microsoft Office PowerPoint</Application>
  <PresentationFormat>Bredbild</PresentationFormat>
  <Paragraphs>119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Jinky</vt:lpstr>
      <vt:lpstr>League Gothic</vt:lpstr>
      <vt:lpstr>Office-tema</vt:lpstr>
      <vt:lpstr>Agenda</vt:lpstr>
      <vt:lpstr>Medborgardialog  Åsarnabygden 2025</vt:lpstr>
      <vt:lpstr>Befolkningsutveckling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Åsarnabygden</vt:lpstr>
      <vt:lpstr>Åsarnabygden</vt:lpstr>
      <vt:lpstr>Diskussion</vt:lpstr>
      <vt:lpstr>Åsarnabygden</vt:lpstr>
      <vt:lpstr>Åsarnabygden</vt:lpstr>
      <vt:lpstr>Åsarnabygden</vt:lpstr>
      <vt:lpstr>Åsarnabygden</vt:lpstr>
      <vt:lpstr>Inflytt/Utflytt 2024 Bergs Kommun</vt:lpstr>
      <vt:lpstr>Åsarnabygden</vt:lpstr>
      <vt:lpstr>Diskussion</vt:lpstr>
      <vt:lpstr>Varför behöver ni bli fler här?</vt:lpstr>
      <vt:lpstr>Vad händer om vi inte blir fler…</vt:lpstr>
      <vt:lpstr>Befolkningsprognos  SCB</vt:lpstr>
      <vt:lpstr>Vad kan vi hjälpas åt att göra?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översikt Socialtjänsten 2015 2022</dc:title>
  <dc:creator>Niklas Åhlund</dc:creator>
  <cp:lastModifiedBy>Lina Östman</cp:lastModifiedBy>
  <cp:revision>276</cp:revision>
  <dcterms:created xsi:type="dcterms:W3CDTF">2022-05-05T11:34:43Z</dcterms:created>
  <dcterms:modified xsi:type="dcterms:W3CDTF">2025-05-08T12:09:26Z</dcterms:modified>
</cp:coreProperties>
</file>