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55" r:id="rId2"/>
    <p:sldId id="479" r:id="rId3"/>
    <p:sldId id="502" r:id="rId4"/>
    <p:sldId id="503" r:id="rId5"/>
    <p:sldId id="438" r:id="rId6"/>
    <p:sldId id="465" r:id="rId7"/>
    <p:sldId id="501" r:id="rId8"/>
    <p:sldId id="483" r:id="rId9"/>
    <p:sldId id="464" r:id="rId10"/>
    <p:sldId id="478" r:id="rId11"/>
    <p:sldId id="471" r:id="rId12"/>
    <p:sldId id="498" r:id="rId13"/>
    <p:sldId id="484" r:id="rId14"/>
    <p:sldId id="447" r:id="rId15"/>
    <p:sldId id="500" r:id="rId16"/>
    <p:sldId id="499" r:id="rId17"/>
    <p:sldId id="476" r:id="rId18"/>
    <p:sldId id="453" r:id="rId19"/>
    <p:sldId id="477" r:id="rId20"/>
    <p:sldId id="436" r:id="rId21"/>
    <p:sldId id="496" r:id="rId22"/>
    <p:sldId id="497" r:id="rId23"/>
    <p:sldId id="463" r:id="rId24"/>
    <p:sldId id="432" r:id="rId25"/>
    <p:sldId id="444" r:id="rId26"/>
    <p:sldId id="445" r:id="rId2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2D"/>
    <a:srgbClr val="E1691F"/>
    <a:srgbClr val="FF9999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4473-7BEB-4251-8DDD-B6EF89D7B9B9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C3C73-1240-4196-A92D-AF5CF71401D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09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Medborgarundersökningen 324 svar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1C3C73-1240-4196-A92D-AF5CF71401D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9072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E3EC10-66CB-CBB9-61FF-B4852AD92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9F8D46D-BAF6-4602-823D-C0D55A1FD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E644405-C114-8B11-6727-F28F9B60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5DE605-A35D-331C-B145-64EC5B7E1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3F1A61-2EF4-7DFA-38E1-E0CD9930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738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C70FCB-45B8-8A47-743E-0F30DA0FA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ED61D4E-8D64-84D4-A982-F24D9E3B9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A66760-C1B1-C89A-2CA0-22FEA5EE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D6BA62E-7AFD-7996-5E71-698594CF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D9B764-67DD-C728-C8B6-93DDBDF8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03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4C04C310-59A4-67C6-0BDA-99E0157A8C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2AF3B53-477F-6FF3-BCB6-F57676FD2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E309E1B-6EC9-093E-B8B7-A7D804D0D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AE26858-424F-FFE8-3169-32007D87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AC9464D-339B-E5AB-92D7-661B5C233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699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C566022-6859-09D6-2AB0-470810BE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234619-78F3-FFF6-C401-2B8F5EC7F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D6CA99-3E92-9CE5-F4C6-B811957FC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0C2BAA-FBD8-BE1D-7C51-11490DE26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289CE53-DA53-31A0-32C4-B8B0B601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977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F77836-3637-B06F-452B-02C938F0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A0F9D2-4B0C-AC71-B086-B8F9D5CC3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3127A98-6EFB-F31C-4026-3D197CD4C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B906D5-63A9-CCDE-EC90-2374E1F8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332C53-107C-5D46-6BCE-26A22DE0C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388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6466DF-3FB0-D636-519C-16DFB0725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0784EB4-8BC4-BA5C-6B7A-0E90B829C1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02AB721-9B2D-0A68-70E4-98328002F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A2B226E-A7BD-6A50-887B-A73590CB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777AD73-A616-19F3-E300-C62261F0A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3201F7B-41DF-8007-AFA8-B31DC275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8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102D5C-0051-CA6D-FD32-5E7D9F231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2E9CA18-952C-7663-AA90-529940E9E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E5527B3-BC66-A7AF-B43D-BAE700B9DF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08696E6-1DF3-5255-C2A7-9D6083C97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5CFD38A-A6ED-34F9-EA8D-CD0196F2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07D856-0A81-4161-0284-42B3C9EA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681C29F-54FC-7B01-91D7-1F5CD786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53607FF-0B37-090D-B956-643936B9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487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B2DD7B-D76C-17AC-1B67-1230AF7CF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DB817BE-8497-8832-4FD4-12EFD97AA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10E54C4-56BE-116D-3A22-C52200E6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3D52869-6145-F408-7504-23719D12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26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BDC9B45-32DB-7816-8B36-1CB9CDA4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C2458F2-94BA-388C-1B54-4486CEB38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99E273-7085-F56C-8910-46E1FA43D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9428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5B5BF5-C65A-818C-BCCD-BF9429BB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7B3CDE-82C8-88EF-98AC-8BD0C3E28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ECDF11-9A90-7A06-3F8B-4C1E184BD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50844C5-0EEA-5312-9751-B83144E2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8079FC3-3DF1-DDD6-DD88-BAC3B7C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8A008B7-0124-8C75-3CF9-C3CC77840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061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61F83A-1538-7C6B-0517-DFABDCC0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C29CCE6-1E97-DBDC-36D9-1AF4A5385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970B034-1629-F361-3E3A-024B345D8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353997-DCAE-1F88-0BAE-2CE443F3D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CA8D11-BBDF-E3B2-F4A2-6502F1477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9686F7-C6FA-2DA4-9620-B716514E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73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C5EE3C-25FD-FA18-0392-D1D545B7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B8AFE5F-E78E-EF23-D64B-7E2A02970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A9A6FA-A4B5-98C0-BA15-78D16539F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9609-C428-450B-830A-3F9064CA30ED}" type="datetimeFigureOut">
              <a:rPr lang="sv-SE" smtClean="0"/>
              <a:t>2025-04-29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AE3A43-B192-18CE-AFA5-480FAFC94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1D347A-5A1A-9654-2CFF-26E11249F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71BC9-9CF8-47BF-B544-AF69B8E6AC7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10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7298D0-969E-C1B7-CE2B-805061B74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0491F1B8-F045-A1D5-FFF4-85F8D54F994E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9AB1C8D7-67CA-5FB0-FAC4-4C25AD125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BB1CEE30-88F8-766F-709A-198182355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7396" y="449102"/>
            <a:ext cx="2761862" cy="1202417"/>
          </a:xfrm>
        </p:spPr>
        <p:txBody>
          <a:bodyPr>
            <a:normAutofit/>
          </a:bodyPr>
          <a:lstStyle/>
          <a:p>
            <a:r>
              <a:rPr lang="sv-SE" b="1" dirty="0"/>
              <a:t>Agenda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63055A08-7DA8-C3F4-AA84-DE96269D8787}"/>
              </a:ext>
            </a:extLst>
          </p:cNvPr>
          <p:cNvSpPr txBox="1"/>
          <p:nvPr/>
        </p:nvSpPr>
        <p:spPr>
          <a:xfrm>
            <a:off x="1520890" y="2239347"/>
            <a:ext cx="8929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94066C0-DEA9-36EB-8B09-255D26BD34EA}"/>
              </a:ext>
            </a:extLst>
          </p:cNvPr>
          <p:cNvSpPr txBox="1"/>
          <p:nvPr/>
        </p:nvSpPr>
        <p:spPr>
          <a:xfrm>
            <a:off x="2481942" y="2006082"/>
            <a:ext cx="7539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18.00-19.15	Medborgardialog</a:t>
            </a:r>
          </a:p>
          <a:p>
            <a:r>
              <a:rPr lang="sv-SE" sz="2400" b="1" dirty="0"/>
              <a:t>		Bergs kommun har beslutat sig för att växa 			– men varför är det så viktigt? </a:t>
            </a:r>
          </a:p>
          <a:p>
            <a:r>
              <a:rPr lang="sv-SE" sz="2400" b="1" dirty="0"/>
              <a:t>		Befolkningsutveckling 				</a:t>
            </a:r>
          </a:p>
          <a:p>
            <a:r>
              <a:rPr lang="sv-SE" sz="2400" b="1" dirty="0"/>
              <a:t>19.15-19.45	Fika</a:t>
            </a:r>
          </a:p>
          <a:p>
            <a:endParaRPr lang="sv-SE" sz="2400" b="1" dirty="0"/>
          </a:p>
          <a:p>
            <a:r>
              <a:rPr lang="sv-SE" sz="2400" b="1" dirty="0"/>
              <a:t>19.45-21.00	Kultur och Fritidsdialog</a:t>
            </a:r>
          </a:p>
        </p:txBody>
      </p:sp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72C86CEA-2CAD-FE6C-1214-383115650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ECDCDC0-4D0F-300C-75CD-B61B36E901E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036452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7DFBC-E907-48D6-03E6-2E39ACB8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DE5FFC9-FA63-A4A3-83BE-10122A40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9615" y="303407"/>
            <a:ext cx="4718791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Storsjö/Ljungdalen </a:t>
            </a:r>
          </a:p>
        </p:txBody>
      </p:sp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87EC9795-A8DA-852C-8570-AA70B3150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C3FB69FE-C2FF-72D0-B978-C948A5810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48" y="1517164"/>
            <a:ext cx="8444765" cy="5075843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F5455D63-FC9E-A171-1E3A-648C6B614C4B}"/>
              </a:ext>
            </a:extLst>
          </p:cNvPr>
          <p:cNvSpPr/>
          <p:nvPr/>
        </p:nvSpPr>
        <p:spPr>
          <a:xfrm>
            <a:off x="9658349" y="303407"/>
            <a:ext cx="2257426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253 invånare 2024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976D4AF-A594-DA75-8B3C-7669722CE32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DDA566C2-67AE-D4DD-0B30-57933F9EC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D04F367-FDDD-2F21-BE8D-2C8EFD61386D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58782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E1499-9D9C-B476-3280-398E6D17A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1DE2C60-8DC4-0BE0-B0AE-B09DAC47D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472" y="258153"/>
            <a:ext cx="5470921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</a:t>
            </a: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/Utflytt 2024</a:t>
            </a:r>
          </a:p>
        </p:txBody>
      </p:sp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AF45980A-9550-5074-EAB6-E4D9B7DA2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13F64923-8C71-DA4E-4557-DD8099E134E1}"/>
              </a:ext>
            </a:extLst>
          </p:cNvPr>
          <p:cNvSpPr/>
          <p:nvPr/>
        </p:nvSpPr>
        <p:spPr>
          <a:xfrm>
            <a:off x="313628" y="2328672"/>
            <a:ext cx="2022272" cy="8578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21 inflyttade</a:t>
            </a:r>
          </a:p>
          <a:p>
            <a:pPr algn="ctr"/>
            <a:r>
              <a:rPr lang="sv-SE" dirty="0"/>
              <a:t>= 8%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49BA4392-6DB2-658E-D5F1-BDA0990A01A7}"/>
              </a:ext>
            </a:extLst>
          </p:cNvPr>
          <p:cNvSpPr/>
          <p:nvPr/>
        </p:nvSpPr>
        <p:spPr>
          <a:xfrm>
            <a:off x="236854" y="3466468"/>
            <a:ext cx="2099046" cy="85783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21 utflyttade</a:t>
            </a:r>
          </a:p>
          <a:p>
            <a:pPr algn="ctr"/>
            <a:r>
              <a:rPr lang="sv-SE" dirty="0"/>
              <a:t>= 8%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D063F562-4B2D-C31B-7837-6DD0C48DE4B2}"/>
              </a:ext>
            </a:extLst>
          </p:cNvPr>
          <p:cNvSpPr/>
          <p:nvPr/>
        </p:nvSpPr>
        <p:spPr>
          <a:xfrm>
            <a:off x="9658349" y="303407"/>
            <a:ext cx="2257426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253 invånare 2024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140CB42-CB35-672C-4648-5F1A3E124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574" y="1524414"/>
            <a:ext cx="7845845" cy="4715854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3DA12307-90E2-39CD-146E-D3745B96C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38E3B04-F225-909D-3DA1-9B60571087A9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630478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25B41-1367-5211-D2B8-79F9798B2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C2C3926E-0775-0090-F215-BE60D6BD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472" y="258153"/>
            <a:ext cx="5588239" cy="18387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Inflytt/Utflytt 2024</a:t>
            </a:r>
            <a:b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</a:b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Storsjö/Ljungdalen</a:t>
            </a:r>
          </a:p>
        </p:txBody>
      </p:sp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515D2BDC-3BD6-70F1-89A9-0452EFB86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9D964FDF-DB5B-3851-0005-8296E087133F}"/>
              </a:ext>
            </a:extLst>
          </p:cNvPr>
          <p:cNvSpPr/>
          <p:nvPr/>
        </p:nvSpPr>
        <p:spPr>
          <a:xfrm>
            <a:off x="313628" y="2328672"/>
            <a:ext cx="2022272" cy="8578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21 inflyttade</a:t>
            </a:r>
          </a:p>
          <a:p>
            <a:pPr algn="ctr"/>
            <a:r>
              <a:rPr lang="sv-SE" dirty="0"/>
              <a:t>= 8%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52D2C40-C710-2BCA-7C7D-362ACD60DEE4}"/>
              </a:ext>
            </a:extLst>
          </p:cNvPr>
          <p:cNvSpPr/>
          <p:nvPr/>
        </p:nvSpPr>
        <p:spPr>
          <a:xfrm>
            <a:off x="313628" y="4324307"/>
            <a:ext cx="2099046" cy="857839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21 utflyttade</a:t>
            </a:r>
          </a:p>
          <a:p>
            <a:pPr algn="ctr"/>
            <a:r>
              <a:rPr lang="sv-SE" dirty="0"/>
              <a:t>= 8%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47BF9CD8-1D2D-DBF8-44C4-A78715B80DCF}"/>
              </a:ext>
            </a:extLst>
          </p:cNvPr>
          <p:cNvSpPr/>
          <p:nvPr/>
        </p:nvSpPr>
        <p:spPr>
          <a:xfrm>
            <a:off x="9658349" y="303407"/>
            <a:ext cx="2257426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253 invånare 2024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08AB650-5D82-BF1F-2EB7-46A567C25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350" y="2347686"/>
            <a:ext cx="6874273" cy="4144418"/>
          </a:xfrm>
          <a:prstGeom prst="rect">
            <a:avLst/>
          </a:prstGeom>
        </p:spPr>
      </p:pic>
      <p:pic>
        <p:nvPicPr>
          <p:cNvPr id="9" name="Bildobjekt 8" descr="En bild som visar skiss, svart och vit, snö">
            <a:extLst>
              <a:ext uri="{FF2B5EF4-FFF2-40B4-BE49-F238E27FC236}">
                <a16:creationId xmlns:a16="http://schemas.microsoft.com/office/drawing/2014/main" id="{836512E3-FA31-AC5F-0414-F4E5EE5A0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CA0723CE-9200-0611-AA12-54892CCF3C85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015001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D6404-AE66-F795-C837-F1D3DAB83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C07A666-DCFE-AE4B-F0F0-A7A0353CB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59" y="364922"/>
            <a:ext cx="5579667" cy="174453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Inflytt/Utflytt 2024</a:t>
            </a:r>
            <a:b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</a:b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F9DB16B6-2CD1-DF65-3F2E-0CBC6D5AE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2A82411A-9AA8-E3C8-EB1F-B15F2D0EAC27}"/>
              </a:ext>
            </a:extLst>
          </p:cNvPr>
          <p:cNvSpPr/>
          <p:nvPr/>
        </p:nvSpPr>
        <p:spPr>
          <a:xfrm>
            <a:off x="9794156" y="364922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9A1CEEA4-DBEE-5301-7812-1FF68B429558}"/>
              </a:ext>
            </a:extLst>
          </p:cNvPr>
          <p:cNvSpPr/>
          <p:nvPr/>
        </p:nvSpPr>
        <p:spPr>
          <a:xfrm>
            <a:off x="438150" y="2524125"/>
            <a:ext cx="1861455" cy="7143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Inflytt 446 </a:t>
            </a:r>
          </a:p>
          <a:p>
            <a:pPr algn="ctr"/>
            <a:r>
              <a:rPr lang="sv-SE" dirty="0"/>
              <a:t>= 6%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8ADD0943-009E-8FAF-2E5C-A21B5AF8A47E}"/>
              </a:ext>
            </a:extLst>
          </p:cNvPr>
          <p:cNvSpPr/>
          <p:nvPr/>
        </p:nvSpPr>
        <p:spPr>
          <a:xfrm>
            <a:off x="438150" y="4318503"/>
            <a:ext cx="1861455" cy="71437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Utflytt 423 = 6%</a:t>
            </a:r>
          </a:p>
        </p:txBody>
      </p:sp>
      <p:pic>
        <p:nvPicPr>
          <p:cNvPr id="7" name="Bildobjekt 6" descr="En bild som visar skiss, svart och vit, snö">
            <a:extLst>
              <a:ext uri="{FF2B5EF4-FFF2-40B4-BE49-F238E27FC236}">
                <a16:creationId xmlns:a16="http://schemas.microsoft.com/office/drawing/2014/main" id="{37F9AA2B-9F15-0B67-651F-B10F392EE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55C807F6-128C-E9A1-B5DE-4F2514CE708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730AB345-1CEF-E91A-AF49-816A6821E7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860" y="2568975"/>
            <a:ext cx="6528595" cy="392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9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5AC9B-E9E6-099B-C457-356DD976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utomhus, träd, Flygfotografi, gräs&#10;&#10;AI-genererat innehåll kan vara felaktigt.">
            <a:extLst>
              <a:ext uri="{FF2B5EF4-FFF2-40B4-BE49-F238E27FC236}">
                <a16:creationId xmlns:a16="http://schemas.microsoft.com/office/drawing/2014/main" id="{7628B67B-FBA4-7C15-1699-DA15A038E1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72CC8661-CFDA-21F4-E17F-052235BBB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049" y="336456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Storsjö/Ljungdalen 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39218959-439C-A968-D392-DF43421BFFA3}"/>
              </a:ext>
            </a:extLst>
          </p:cNvPr>
          <p:cNvSpPr/>
          <p:nvPr/>
        </p:nvSpPr>
        <p:spPr>
          <a:xfrm>
            <a:off x="580897" y="446139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7600</a:t>
            </a:r>
          </a:p>
          <a:p>
            <a:pPr algn="ctr"/>
            <a:r>
              <a:rPr lang="sv-SE" dirty="0"/>
              <a:t>+ 18 invånare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DA4A4841-7B68-187A-1B4B-0BCDEF73D214}"/>
              </a:ext>
            </a:extLst>
          </p:cNvPr>
          <p:cNvSpPr/>
          <p:nvPr/>
        </p:nvSpPr>
        <p:spPr>
          <a:xfrm>
            <a:off x="9260972" y="444972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6800 </a:t>
            </a:r>
          </a:p>
          <a:p>
            <a:pPr algn="ctr"/>
            <a:r>
              <a:rPr lang="sv-SE" dirty="0"/>
              <a:t>- 11 invånare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9F37B056-ED3A-9B8E-BD27-F8AA0783F048}"/>
              </a:ext>
            </a:extLst>
          </p:cNvPr>
          <p:cNvSpPr/>
          <p:nvPr/>
        </p:nvSpPr>
        <p:spPr>
          <a:xfrm>
            <a:off x="1199583" y="1928777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+ 1 (11)</a:t>
            </a:r>
          </a:p>
          <a:p>
            <a:pPr algn="ctr"/>
            <a:r>
              <a:rPr lang="sv-SE" dirty="0"/>
              <a:t>6-18 år +3 (23)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D36AB93-902F-8DD3-B827-B21084C82106}"/>
              </a:ext>
            </a:extLst>
          </p:cNvPr>
          <p:cNvSpPr/>
          <p:nvPr/>
        </p:nvSpPr>
        <p:spPr>
          <a:xfrm>
            <a:off x="1278016" y="3216888"/>
            <a:ext cx="2408222" cy="84197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</a:t>
            </a:r>
          </a:p>
          <a:p>
            <a:pPr algn="ctr"/>
            <a:r>
              <a:rPr lang="sv-SE" dirty="0"/>
              <a:t>+ 9 </a:t>
            </a:r>
            <a:r>
              <a:rPr lang="sv-SE" dirty="0" err="1"/>
              <a:t>st</a:t>
            </a:r>
            <a:r>
              <a:rPr lang="sv-SE" dirty="0"/>
              <a:t> (133)</a:t>
            </a:r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2DDF0EB1-742A-7754-CB4B-6032D1E69F9B}"/>
              </a:ext>
            </a:extLst>
          </p:cNvPr>
          <p:cNvSpPr/>
          <p:nvPr/>
        </p:nvSpPr>
        <p:spPr>
          <a:xfrm>
            <a:off x="1199585" y="4589842"/>
            <a:ext cx="2643611" cy="927982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  <a:p>
            <a:pPr algn="ctr"/>
            <a:r>
              <a:rPr lang="sv-SE" dirty="0"/>
              <a:t>66-79 år + 4 (68)</a:t>
            </a:r>
          </a:p>
          <a:p>
            <a:pPr algn="ctr"/>
            <a:r>
              <a:rPr lang="sv-SE" dirty="0"/>
              <a:t>80+  +1st (35)</a:t>
            </a:r>
          </a:p>
          <a:p>
            <a:pPr algn="ctr"/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C2910027-23DB-F254-6F32-F4540CB6D5AC}"/>
              </a:ext>
            </a:extLst>
          </p:cNvPr>
          <p:cNvSpPr/>
          <p:nvPr/>
        </p:nvSpPr>
        <p:spPr>
          <a:xfrm>
            <a:off x="8348805" y="1842767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 – 1 (9)</a:t>
            </a:r>
          </a:p>
          <a:p>
            <a:pPr algn="ctr"/>
            <a:r>
              <a:rPr lang="sv-SE" dirty="0"/>
              <a:t>6-18 år -2(19)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35939BAE-AE6C-6C5F-9463-6761A616D8CC}"/>
              </a:ext>
            </a:extLst>
          </p:cNvPr>
          <p:cNvSpPr/>
          <p:nvPr/>
        </p:nvSpPr>
        <p:spPr>
          <a:xfrm>
            <a:off x="8348805" y="3297886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 år</a:t>
            </a:r>
          </a:p>
          <a:p>
            <a:pPr algn="ctr"/>
            <a:r>
              <a:rPr lang="sv-SE" dirty="0"/>
              <a:t>- 6 </a:t>
            </a:r>
            <a:r>
              <a:rPr lang="sv-SE" dirty="0" err="1"/>
              <a:t>st</a:t>
            </a:r>
            <a:r>
              <a:rPr lang="sv-SE" dirty="0"/>
              <a:t> (118)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A88409CB-FDBB-D399-425B-3E09139E60D4}"/>
              </a:ext>
            </a:extLst>
          </p:cNvPr>
          <p:cNvSpPr/>
          <p:nvPr/>
        </p:nvSpPr>
        <p:spPr>
          <a:xfrm>
            <a:off x="8348805" y="4823527"/>
            <a:ext cx="2643612" cy="92798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 -2 (62)</a:t>
            </a:r>
          </a:p>
          <a:p>
            <a:pPr algn="ctr"/>
            <a:r>
              <a:rPr lang="sv-SE" dirty="0"/>
              <a:t>80+ -1 (33)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E522C7D-B64C-5CEB-8DC0-A61FE21A4708}"/>
              </a:ext>
            </a:extLst>
          </p:cNvPr>
          <p:cNvSpPr/>
          <p:nvPr/>
        </p:nvSpPr>
        <p:spPr>
          <a:xfrm>
            <a:off x="5059370" y="1764780"/>
            <a:ext cx="2073260" cy="8419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Ljungdalens förskola 9 barn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5351361-8E84-97D3-687E-BB944F40234D}"/>
              </a:ext>
            </a:extLst>
          </p:cNvPr>
          <p:cNvSpPr/>
          <p:nvPr/>
        </p:nvSpPr>
        <p:spPr>
          <a:xfrm>
            <a:off x="5160475" y="2973737"/>
            <a:ext cx="1871050" cy="10541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Ljungdalens skola 10 barn</a:t>
            </a:r>
          </a:p>
        </p:txBody>
      </p:sp>
    </p:spTree>
    <p:extLst>
      <p:ext uri="{BB962C8B-B14F-4D97-AF65-F5344CB8AC3E}">
        <p14:creationId xmlns:p14="http://schemas.microsoft.com/office/powerpoint/2010/main" val="4220043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BF02A-636F-A77A-635E-C0C90EB43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9FA5AE65-5918-DF26-55C1-0FB97D0B0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96150C7-C22E-A0B3-ED9D-14637728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1CA8-BEDB-1EDF-26C2-48AA3254F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680033D-5321-6794-6DF7-771A3A46D1D5}"/>
              </a:ext>
            </a:extLst>
          </p:cNvPr>
          <p:cNvSpPr txBox="1"/>
          <p:nvPr/>
        </p:nvSpPr>
        <p:spPr>
          <a:xfrm>
            <a:off x="950614" y="2317687"/>
            <a:ext cx="104295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200" dirty="0"/>
          </a:p>
          <a:p>
            <a:r>
              <a:rPr lang="sv-SE" sz="3200" dirty="0"/>
              <a:t>Vilka är det som flyttar in och vilka flyttar ut? Varför? </a:t>
            </a:r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E391CE-BE3F-D308-B7A6-1A42455EC26C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46897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F406-4889-ED62-61E1-7A6A26E39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5FF87757-2B87-2E38-61C0-0812DA345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215" y="5006053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DC27554A-446E-7C8E-4AE2-7A524139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666" y="183176"/>
            <a:ext cx="7185314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Varför behöver ni bli fler här?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589D7318-465F-50FC-546F-E545B619E1B0}"/>
              </a:ext>
            </a:extLst>
          </p:cNvPr>
          <p:cNvSpPr/>
          <p:nvPr/>
        </p:nvSpPr>
        <p:spPr>
          <a:xfrm>
            <a:off x="8056941" y="3517620"/>
            <a:ext cx="3076792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verksamheter som är viktiga för välfärden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804AAD0F-009F-1C92-A741-AA89CD449DC4}"/>
              </a:ext>
            </a:extLst>
          </p:cNvPr>
          <p:cNvSpPr/>
          <p:nvPr/>
        </p:nvSpPr>
        <p:spPr>
          <a:xfrm>
            <a:off x="276316" y="2900818"/>
            <a:ext cx="2668556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Behålla och utveckla den service som finns i våra bygder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864C7E1-DBD6-2F56-14A1-E704E2E1A88B}"/>
              </a:ext>
            </a:extLst>
          </p:cNvPr>
          <p:cNvSpPr/>
          <p:nvPr/>
        </p:nvSpPr>
        <p:spPr>
          <a:xfrm>
            <a:off x="4058463" y="1727339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jobbar inom våra verksamheter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90013A0-7A7E-E7F0-ABCB-DC7FD519AA04}"/>
              </a:ext>
            </a:extLst>
          </p:cNvPr>
          <p:cNvSpPr/>
          <p:nvPr/>
        </p:nvSpPr>
        <p:spPr>
          <a:xfrm>
            <a:off x="618009" y="1241015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Fler medborgare ger sociala fördelar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EA929E1-5C03-8B91-0AE4-EAC7D5F2F227}"/>
              </a:ext>
            </a:extLst>
          </p:cNvPr>
          <p:cNvSpPr/>
          <p:nvPr/>
        </p:nvSpPr>
        <p:spPr>
          <a:xfrm>
            <a:off x="8734882" y="1800830"/>
            <a:ext cx="3169544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God kvalitet i vård, skola och omsorg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793F211D-2B3B-A156-C18C-E0719812C395}"/>
              </a:ext>
            </a:extLst>
          </p:cNvPr>
          <p:cNvSpPr/>
          <p:nvPr/>
        </p:nvSpPr>
        <p:spPr>
          <a:xfrm>
            <a:off x="6864871" y="5413188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Skatteintäkter, i snitt 75 000:- per invånare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BAB4E80-EA80-EA23-DDCD-35D9D73FB25D}"/>
              </a:ext>
            </a:extLst>
          </p:cNvPr>
          <p:cNvSpPr/>
          <p:nvPr/>
        </p:nvSpPr>
        <p:spPr>
          <a:xfrm>
            <a:off x="532840" y="5077904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människor som engagerar sig i föreningslivet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BD2E3FAC-4E4E-1662-86EA-5D0B0EC182BB}"/>
              </a:ext>
            </a:extLst>
          </p:cNvPr>
          <p:cNvSpPr/>
          <p:nvPr/>
        </p:nvSpPr>
        <p:spPr>
          <a:xfrm>
            <a:off x="3859003" y="3776568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Vi behöver värna demokratin och ha människor som vill vara politiskt aktiva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63881EBB-4029-8E5E-DC2D-BF66670A5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1" y="100156"/>
            <a:ext cx="2517128" cy="925883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DF7A879C-023D-A32A-5B08-F53CF2CD5A56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13565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2" grpId="0" animBg="1"/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446222-291B-7D1D-8567-3486993E7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7658AF8-3C20-5CFF-FE84-0EAB26EB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840" y="633892"/>
            <a:ext cx="7389805" cy="103812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händer om vi inte blir fler…</a:t>
            </a:r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7624E37-55FD-5968-BC79-D485720F2C0E}"/>
              </a:ext>
            </a:extLst>
          </p:cNvPr>
          <p:cNvSpPr/>
          <p:nvPr/>
        </p:nvSpPr>
        <p:spPr>
          <a:xfrm>
            <a:off x="953503" y="4487986"/>
            <a:ext cx="3506530" cy="148441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Företag och föreningar får minskat kundunderlag, minskat utbud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C2A51692-19A8-A271-2206-DE96C4721ADE}"/>
              </a:ext>
            </a:extLst>
          </p:cNvPr>
          <p:cNvSpPr/>
          <p:nvPr/>
        </p:nvSpPr>
        <p:spPr>
          <a:xfrm>
            <a:off x="327565" y="2208221"/>
            <a:ext cx="3685338" cy="148441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upprätthålla den service och struktur som finns</a:t>
            </a:r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FD170352-7780-CB84-DCE5-0C472FE844B3}"/>
              </a:ext>
            </a:extLst>
          </p:cNvPr>
          <p:cNvSpPr/>
          <p:nvPr/>
        </p:nvSpPr>
        <p:spPr>
          <a:xfrm>
            <a:off x="5746365" y="4729646"/>
            <a:ext cx="3944293" cy="172632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Det blir svårt att hitta arbetskraft till </a:t>
            </a:r>
            <a:r>
              <a:rPr lang="sv-SE" dirty="0" err="1"/>
              <a:t>bla</a:t>
            </a:r>
            <a:r>
              <a:rPr lang="sv-SE" dirty="0"/>
              <a:t> vård, skola och omsorg.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B44DA184-4A66-EECE-80FF-4FC94B53C837}"/>
              </a:ext>
            </a:extLst>
          </p:cNvPr>
          <p:cNvSpPr/>
          <p:nvPr/>
        </p:nvSpPr>
        <p:spPr>
          <a:xfrm>
            <a:off x="7310429" y="2730754"/>
            <a:ext cx="2517128" cy="1110109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dirty="0"/>
              <a:t>Pengarna räcker inte till allt</a:t>
            </a:r>
          </a:p>
        </p:txBody>
      </p:sp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9AC9D00-4007-1A28-4017-5B5574383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9" name="Bildobjekt 8" descr="En bild som visar skiss, svart och vit, snö">
            <a:extLst>
              <a:ext uri="{FF2B5EF4-FFF2-40B4-BE49-F238E27FC236}">
                <a16:creationId xmlns:a16="http://schemas.microsoft.com/office/drawing/2014/main" id="{24D3D4A5-C475-0143-BFB3-13CAFEDC0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110C5FD7-E004-C528-7649-AD98B854E8DD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6645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C0A37-9156-E980-1FDB-4EB568B91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685AE942-1490-562D-F407-D34774C4F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239" y="214800"/>
            <a:ext cx="6559420" cy="1026367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Befolkningsprognos  SCB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6172632-EE84-CE5C-F7EB-9002D81AB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11" y="1543886"/>
            <a:ext cx="7909122" cy="4757201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3C902E2-4ED2-B697-AD01-762700949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6883" y="2006197"/>
            <a:ext cx="3558823" cy="1916289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2C9A1F6C-2FC2-7F84-7998-D7EE25CAD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AE5817D1-AADD-001E-6434-83FFAB540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62D5AC41-59AE-E3E6-8DE3-1FF01717EC8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48768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A4F2D-2C15-2F83-8196-D07178D91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50E6B92E-CCA5-DC6B-9475-7F74F500B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9224" y="294440"/>
            <a:ext cx="7713552" cy="169626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Vad kan vi hjälpas åt att göra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CB333450-05F8-A015-FD1E-E164B28D98A4}"/>
              </a:ext>
            </a:extLst>
          </p:cNvPr>
          <p:cNvSpPr/>
          <p:nvPr/>
        </p:nvSpPr>
        <p:spPr>
          <a:xfrm>
            <a:off x="6927287" y="3600081"/>
            <a:ext cx="3076792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AB7DEE70-2A5F-D1F1-EF18-BA221CC8652F}"/>
              </a:ext>
            </a:extLst>
          </p:cNvPr>
          <p:cNvSpPr/>
          <p:nvPr/>
        </p:nvSpPr>
        <p:spPr>
          <a:xfrm>
            <a:off x="276315" y="2537834"/>
            <a:ext cx="2951737" cy="155732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086C25B-8CA9-C676-5B3E-31DA93BE2CDC}"/>
              </a:ext>
            </a:extLst>
          </p:cNvPr>
          <p:cNvSpPr/>
          <p:nvPr/>
        </p:nvSpPr>
        <p:spPr>
          <a:xfrm>
            <a:off x="3698403" y="2725638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A440D67-E174-9DEF-0F48-B12940A70ED3}"/>
              </a:ext>
            </a:extLst>
          </p:cNvPr>
          <p:cNvSpPr/>
          <p:nvPr/>
        </p:nvSpPr>
        <p:spPr>
          <a:xfrm>
            <a:off x="7424294" y="5273058"/>
            <a:ext cx="2668555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5C670FBE-C4A4-97E0-145C-531C593A955E}"/>
              </a:ext>
            </a:extLst>
          </p:cNvPr>
          <p:cNvSpPr/>
          <p:nvPr/>
        </p:nvSpPr>
        <p:spPr>
          <a:xfrm>
            <a:off x="8871565" y="2314014"/>
            <a:ext cx="3169544" cy="102636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DA191969-742F-04BB-D000-D372E11C560E}"/>
              </a:ext>
            </a:extLst>
          </p:cNvPr>
          <p:cNvSpPr/>
          <p:nvPr/>
        </p:nvSpPr>
        <p:spPr>
          <a:xfrm>
            <a:off x="532840" y="5077904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2F67608F-795C-D1DA-ADF5-3E02DF508D79}"/>
              </a:ext>
            </a:extLst>
          </p:cNvPr>
          <p:cNvSpPr/>
          <p:nvPr/>
        </p:nvSpPr>
        <p:spPr>
          <a:xfrm>
            <a:off x="3877964" y="4430595"/>
            <a:ext cx="3132622" cy="1229485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CC608CC3-DCB1-97BF-11EB-2CDFF601E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11" name="Bildobjekt 10" descr="En bild som visar skiss, svart och vit, snö">
            <a:extLst>
              <a:ext uri="{FF2B5EF4-FFF2-40B4-BE49-F238E27FC236}">
                <a16:creationId xmlns:a16="http://schemas.microsoft.com/office/drawing/2014/main" id="{658FC972-C134-B41D-4AF7-970BD21B7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39EB7A2C-D1F6-FCAE-B707-18F2829E8E76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19504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6AC34-3891-254A-FCDB-F7C4FAF18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358CB38-961F-57EC-C3D9-AA90FAD4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604" y="1349549"/>
            <a:ext cx="5867400" cy="3228478"/>
          </a:xfrm>
        </p:spPr>
        <p:txBody>
          <a:bodyPr>
            <a:noAutofit/>
          </a:bodyPr>
          <a:lstStyle/>
          <a:p>
            <a:pPr fontAlgn="base">
              <a:lnSpc>
                <a:spcPct val="150000"/>
              </a:lnSpc>
              <a:spcAft>
                <a:spcPct val="0"/>
              </a:spcAft>
            </a:pP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Meborgardialog </a:t>
            </a:r>
            <a:b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</a:br>
            <a:r>
              <a:rPr lang="sv-SE" sz="6000" dirty="0">
                <a:latin typeface="League Gothic" pitchFamily="50" charset="0"/>
                <a:ea typeface="+mn-ea"/>
                <a:cs typeface="Times New Roman" panose="02020603050405020304" pitchFamily="18" charset="0"/>
              </a:rPr>
              <a:t>Storsjö/Ljungdalen 2025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8BEDA3B-1AD3-5562-68C2-1CF97E78644D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62A727CC-1BDD-A23D-7517-B0B785C70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F7A507F8-CF0F-509A-DA9D-D1E1F4BE2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573" y="893643"/>
            <a:ext cx="5587251" cy="4040012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14D12266-E51A-7D43-214E-58E507649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09BCF8CC-B23E-08EB-AD1A-2608AF6BC7AF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71540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8A321-6299-DCF0-1CAF-BB98E21A9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10D4574-2620-877A-92E5-CF4E7456A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417" y="1400323"/>
            <a:ext cx="7574776" cy="523155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0865F6A-DB21-F934-625A-E6DE2D3CF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54" y="255239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 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7EC0402E-D62C-8F91-E8BC-693D17A6F637}"/>
              </a:ext>
            </a:extLst>
          </p:cNvPr>
          <p:cNvSpPr/>
          <p:nvPr/>
        </p:nvSpPr>
        <p:spPr>
          <a:xfrm>
            <a:off x="321632" y="1400323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7 108 invånare 2024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D76E7385-742A-CDF5-F07B-0BFCA99E7C03}"/>
              </a:ext>
            </a:extLst>
          </p:cNvPr>
          <p:cNvSpPr/>
          <p:nvPr/>
        </p:nvSpPr>
        <p:spPr>
          <a:xfrm>
            <a:off x="8710316" y="727934"/>
            <a:ext cx="3339139" cy="1901228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92% av kommunens invånare uppger att Bergs kommun är en bra plats att leva och bo på!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4258C9C8-40CA-13D5-83C3-8A89C59F3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A720AC7D-6A7A-B0A3-80F2-67CA2AF5D9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3E27C929-E1EB-1EAD-50E0-E467420194EE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131765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A454F-8A70-F0F0-AC4D-49C2E362D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E34FBFA9-96FA-BCF0-82AD-2917BF3B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9339" y="426909"/>
            <a:ext cx="4146486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Födelsenetto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C0EEE86F-FF62-9F91-05DC-C2631DA0C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C5D5D3C-05D9-5EA7-69E4-DD7C0C469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595" y="1849019"/>
            <a:ext cx="7623270" cy="4582072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A74CA3CC-CF82-0DCE-B453-48528B4D6707}"/>
              </a:ext>
            </a:extLst>
          </p:cNvPr>
          <p:cNvSpPr/>
          <p:nvPr/>
        </p:nvSpPr>
        <p:spPr>
          <a:xfrm>
            <a:off x="9874225" y="485923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7 108 invånare 2024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2E7386C4-2951-2231-B0EA-EF1EB55AE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FF405D7-598D-A308-FF6C-EDE954CDE61A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521852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D6F35-DE5D-B7D0-FB9D-CE176A0C1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7C6782D8-4E29-D9F5-FC4D-85B22B60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144" y="397190"/>
            <a:ext cx="3851711" cy="92588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Flyttnetto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7AC1D49D-5345-575C-3750-0CA2D6D62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7ED5BFA-D457-0C58-38E4-C8EB5741A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78" y="1906170"/>
            <a:ext cx="7271781" cy="4370805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EA86A9C4-81F4-EBA3-9345-641AEB59A4A9}"/>
              </a:ext>
            </a:extLst>
          </p:cNvPr>
          <p:cNvSpPr/>
          <p:nvPr/>
        </p:nvSpPr>
        <p:spPr>
          <a:xfrm>
            <a:off x="9722807" y="397190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7 108 invånare 2024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BE1459DB-F81A-C81C-B220-E654ABFE1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3D0BF19F-B005-D6DD-1177-4B1D0AFE518F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433818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7844B-0E63-8E5E-2DDF-14DE8594BE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0C9CA8A5-B67B-A36B-FD44-3777849F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959" y="364922"/>
            <a:ext cx="5451911" cy="1016991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Inflytt</a:t>
            </a: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/Utflytt 2024</a:t>
            </a:r>
          </a:p>
        </p:txBody>
      </p:sp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2D2955D9-87C7-8E3E-C393-60160C75B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0ACF2214-1488-C948-5EBF-1F55413E4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544" y="1908215"/>
            <a:ext cx="7351818" cy="4418912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EDFA7CF1-DE49-EE64-B43F-499B5F94623C}"/>
              </a:ext>
            </a:extLst>
          </p:cNvPr>
          <p:cNvSpPr/>
          <p:nvPr/>
        </p:nvSpPr>
        <p:spPr>
          <a:xfrm>
            <a:off x="9794156" y="364922"/>
            <a:ext cx="2255299" cy="86686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7 108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5A094A3D-D899-1D3E-0FE3-C97725E0BDB4}"/>
              </a:ext>
            </a:extLst>
          </p:cNvPr>
          <p:cNvSpPr/>
          <p:nvPr/>
        </p:nvSpPr>
        <p:spPr>
          <a:xfrm>
            <a:off x="438150" y="2524125"/>
            <a:ext cx="1861455" cy="714375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Inflytt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446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6%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A0BCED63-C966-E2B4-031E-37E78A6EFB21}"/>
              </a:ext>
            </a:extLst>
          </p:cNvPr>
          <p:cNvSpPr/>
          <p:nvPr/>
        </p:nvSpPr>
        <p:spPr>
          <a:xfrm>
            <a:off x="438150" y="4318503"/>
            <a:ext cx="1861455" cy="714375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Utflytt 423 = 6%</a:t>
            </a:r>
          </a:p>
        </p:txBody>
      </p:sp>
      <p:pic>
        <p:nvPicPr>
          <p:cNvPr id="7" name="Bildobjekt 6" descr="En bild som visar skiss, svart och vit, snö">
            <a:extLst>
              <a:ext uri="{FF2B5EF4-FFF2-40B4-BE49-F238E27FC236}">
                <a16:creationId xmlns:a16="http://schemas.microsoft.com/office/drawing/2014/main" id="{A1B55C69-2D5F-577C-097B-FC6D986BA2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038D4624-1854-BE85-9349-C1989CE9B465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780322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FA9E-C5EC-B1BF-62A9-DEEB805D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66EAEDD-78DD-0EB5-9CAB-21A925CC0EF3}"/>
              </a:ext>
            </a:extLst>
          </p:cNvPr>
          <p:cNvSpPr txBox="1">
            <a:spLocks/>
          </p:cNvSpPr>
          <p:nvPr/>
        </p:nvSpPr>
        <p:spPr>
          <a:xfrm>
            <a:off x="3105150" y="281315"/>
            <a:ext cx="7931657" cy="925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Befolkningens sammansättning</a:t>
            </a:r>
          </a:p>
        </p:txBody>
      </p:sp>
      <p:pic>
        <p:nvPicPr>
          <p:cNvPr id="3" name="Bildobjekt 2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1E47AB7A-B7BB-D152-8655-353B7832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5" y="1818575"/>
            <a:ext cx="3848800" cy="3848800"/>
          </a:xfrm>
          <a:prstGeom prst="rect">
            <a:avLst/>
          </a:prstGeom>
        </p:spPr>
      </p:pic>
      <p:pic>
        <p:nvPicPr>
          <p:cNvPr id="9" name="Bildobjekt 8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9022CB4E-1E40-CA95-6255-8B1DF1D4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75" y="1818575"/>
            <a:ext cx="3934525" cy="3934525"/>
          </a:xfrm>
          <a:prstGeom prst="rect">
            <a:avLst/>
          </a:prstGeom>
        </p:spPr>
      </p:pic>
      <p:pic>
        <p:nvPicPr>
          <p:cNvPr id="11" name="Bildobjekt 10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68BE88C9-8670-5410-9DE9-3984DD86A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" y="1818575"/>
            <a:ext cx="4329899" cy="3848800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F49D717-7DD2-B419-BA5E-3FCE0DB55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BC79572F-8FFA-96C0-5F22-ADB0808E0E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1DE43E0A-55BA-FF18-4377-34159E3CE488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306280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E3C80-7BAD-6315-1C94-8C3B3FF05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B85E3E0E-C6AF-C147-3A4C-70EB8364C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5103" y="402640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 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DFF1A44B-AA9A-7BE8-3543-D07F6333C87F}"/>
              </a:ext>
            </a:extLst>
          </p:cNvPr>
          <p:cNvSpPr/>
          <p:nvPr/>
        </p:nvSpPr>
        <p:spPr>
          <a:xfrm>
            <a:off x="8840890" y="329463"/>
            <a:ext cx="2571184" cy="1547339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Mål 7600</a:t>
            </a:r>
          </a:p>
          <a:p>
            <a:pPr algn="ctr"/>
            <a:r>
              <a:rPr lang="sv-SE" dirty="0"/>
              <a:t>=+492 personer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FA2219AE-A427-644A-D202-1E710F072EE7}"/>
              </a:ext>
            </a:extLst>
          </p:cNvPr>
          <p:cNvSpPr/>
          <p:nvPr/>
        </p:nvSpPr>
        <p:spPr>
          <a:xfrm>
            <a:off x="8074853" y="3753444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80+</a:t>
            </a:r>
          </a:p>
          <a:p>
            <a:pPr algn="ctr"/>
            <a:r>
              <a:rPr lang="sv-SE" dirty="0"/>
              <a:t>+41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C3E80E1-3A91-8D8A-A7EC-25ECFCA9FA3E}"/>
              </a:ext>
            </a:extLst>
          </p:cNvPr>
          <p:cNvSpPr/>
          <p:nvPr/>
        </p:nvSpPr>
        <p:spPr>
          <a:xfrm>
            <a:off x="4262003" y="3622258"/>
            <a:ext cx="2740853" cy="1061339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Det är lika många som går i åk 9 </a:t>
            </a:r>
            <a:r>
              <a:rPr lang="sv-SE" dirty="0" err="1"/>
              <a:t>vt</a:t>
            </a:r>
            <a:r>
              <a:rPr lang="sv-SE" dirty="0"/>
              <a:t> -25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D1712875-1EAC-1487-128B-15AA9A076FE6}"/>
              </a:ext>
            </a:extLst>
          </p:cNvPr>
          <p:cNvSpPr/>
          <p:nvPr/>
        </p:nvSpPr>
        <p:spPr>
          <a:xfrm>
            <a:off x="8074853" y="2415639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</a:t>
            </a:r>
          </a:p>
          <a:p>
            <a:pPr algn="ctr"/>
            <a:r>
              <a:rPr lang="sv-SE" dirty="0"/>
              <a:t>+ 98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7B3A0B1B-5D52-048E-E931-B1D949876932}"/>
              </a:ext>
            </a:extLst>
          </p:cNvPr>
          <p:cNvSpPr/>
          <p:nvPr/>
        </p:nvSpPr>
        <p:spPr>
          <a:xfrm>
            <a:off x="4262003" y="2121903"/>
            <a:ext cx="2844967" cy="1161926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Motsvarar nästan två förskoleavdelningar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1C244BDC-87DF-9921-1F6C-C8B7911D9311}"/>
              </a:ext>
            </a:extLst>
          </p:cNvPr>
          <p:cNvSpPr/>
          <p:nvPr/>
        </p:nvSpPr>
        <p:spPr>
          <a:xfrm>
            <a:off x="4366117" y="5192293"/>
            <a:ext cx="2740853" cy="106133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2D64C390-D200-7468-89A9-6558A4D76430}"/>
              </a:ext>
            </a:extLst>
          </p:cNvPr>
          <p:cNvSpPr/>
          <p:nvPr/>
        </p:nvSpPr>
        <p:spPr>
          <a:xfrm>
            <a:off x="1134409" y="3667896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6-18 år</a:t>
            </a:r>
          </a:p>
          <a:p>
            <a:pPr algn="ctr"/>
            <a:r>
              <a:rPr lang="sv-SE" dirty="0"/>
              <a:t>+ 69 elever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2851660-5813-AA4A-79F9-3098721BA8F4}"/>
              </a:ext>
            </a:extLst>
          </p:cNvPr>
          <p:cNvSpPr/>
          <p:nvPr/>
        </p:nvSpPr>
        <p:spPr>
          <a:xfrm>
            <a:off x="1006570" y="5192293"/>
            <a:ext cx="2066369" cy="1156952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</a:t>
            </a:r>
          </a:p>
          <a:p>
            <a:pPr algn="ctr"/>
            <a:r>
              <a:rPr lang="sv-SE" dirty="0"/>
              <a:t>+253 i arbetsför ålder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98A46095-A933-3D01-A429-2DDB1E826193}"/>
              </a:ext>
            </a:extLst>
          </p:cNvPr>
          <p:cNvSpPr/>
          <p:nvPr/>
        </p:nvSpPr>
        <p:spPr>
          <a:xfrm>
            <a:off x="1134410" y="2415639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</a:t>
            </a:r>
          </a:p>
          <a:p>
            <a:pPr algn="ctr"/>
            <a:r>
              <a:rPr lang="sv-SE" dirty="0"/>
              <a:t>+ 30 barn</a:t>
            </a:r>
          </a:p>
        </p:txBody>
      </p:sp>
      <p:pic>
        <p:nvPicPr>
          <p:cNvPr id="20" name="Bildobjekt 19" descr="En bild som visar text&#10;&#10;Automatiskt genererad beskrivning">
            <a:extLst>
              <a:ext uri="{FF2B5EF4-FFF2-40B4-BE49-F238E27FC236}">
                <a16:creationId xmlns:a16="http://schemas.microsoft.com/office/drawing/2014/main" id="{9BC494C8-87A4-A0B2-1E97-E44453A4E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 descr="En bild som visar skiss, svart och vit, snö">
            <a:extLst>
              <a:ext uri="{FF2B5EF4-FFF2-40B4-BE49-F238E27FC236}">
                <a16:creationId xmlns:a16="http://schemas.microsoft.com/office/drawing/2014/main" id="{965ADA79-7803-E937-38C7-A4CC53DBC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FB45803-0DA6-7188-AFDF-0E02E2CC2EB9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62379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DFE87-BD21-E91B-8DB9-76DD40119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403FE14F-3C72-AB3B-2619-C82AF82C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603" y="705708"/>
            <a:ext cx="5007902" cy="1061339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Bergs Kommun 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EF142BFB-E5DB-92B5-7399-F71CA43D6908}"/>
              </a:ext>
            </a:extLst>
          </p:cNvPr>
          <p:cNvSpPr/>
          <p:nvPr/>
        </p:nvSpPr>
        <p:spPr>
          <a:xfrm>
            <a:off x="8015332" y="3774087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80+</a:t>
            </a:r>
          </a:p>
          <a:p>
            <a:pPr algn="ctr"/>
            <a:r>
              <a:rPr lang="sv-SE" dirty="0"/>
              <a:t>- 26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9A5067E9-26CF-ED26-9517-31F1AA809B69}"/>
              </a:ext>
            </a:extLst>
          </p:cNvPr>
          <p:cNvSpPr/>
          <p:nvPr/>
        </p:nvSpPr>
        <p:spPr>
          <a:xfrm>
            <a:off x="4259656" y="3777584"/>
            <a:ext cx="2643609" cy="1308507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Det är fler elever än det går på våra minsta skolor </a:t>
            </a:r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4B27F409-67AA-368E-2CEC-A8A3CF271528}"/>
              </a:ext>
            </a:extLst>
          </p:cNvPr>
          <p:cNvSpPr/>
          <p:nvPr/>
        </p:nvSpPr>
        <p:spPr>
          <a:xfrm>
            <a:off x="8015333" y="2570825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66-79 år</a:t>
            </a:r>
          </a:p>
          <a:p>
            <a:pPr algn="ctr"/>
            <a:r>
              <a:rPr lang="sv-SE" dirty="0"/>
              <a:t>- 62 </a:t>
            </a:r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2BC8902A-E444-A7E4-C23D-1415F63E4EF8}"/>
              </a:ext>
            </a:extLst>
          </p:cNvPr>
          <p:cNvSpPr/>
          <p:nvPr/>
        </p:nvSpPr>
        <p:spPr>
          <a:xfrm>
            <a:off x="4594633" y="2455436"/>
            <a:ext cx="2308632" cy="1061339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38EA6CF3-AE1A-0D73-58D4-93185D48D1DC}"/>
              </a:ext>
            </a:extLst>
          </p:cNvPr>
          <p:cNvSpPr/>
          <p:nvPr/>
        </p:nvSpPr>
        <p:spPr>
          <a:xfrm>
            <a:off x="4843602" y="5346900"/>
            <a:ext cx="1810693" cy="1011772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B4CE399A-344A-333F-A2E5-347B5F10B8B8}"/>
              </a:ext>
            </a:extLst>
          </p:cNvPr>
          <p:cNvSpPr/>
          <p:nvPr/>
        </p:nvSpPr>
        <p:spPr>
          <a:xfrm>
            <a:off x="1401109" y="3860273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6-18 år</a:t>
            </a:r>
          </a:p>
          <a:p>
            <a:pPr algn="ctr"/>
            <a:r>
              <a:rPr lang="sv-SE" dirty="0"/>
              <a:t>- 43 elever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09DC1F81-C3E8-48B5-F555-4AEA02B544EA}"/>
              </a:ext>
            </a:extLst>
          </p:cNvPr>
          <p:cNvSpPr/>
          <p:nvPr/>
        </p:nvSpPr>
        <p:spPr>
          <a:xfrm>
            <a:off x="1285592" y="5180401"/>
            <a:ext cx="2365133" cy="1102106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19-65</a:t>
            </a:r>
          </a:p>
          <a:p>
            <a:pPr algn="ctr"/>
            <a:r>
              <a:rPr lang="sv-SE" dirty="0"/>
              <a:t>- 158 i arbetsför ålder</a:t>
            </a: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32FC5454-F11E-A0DC-574D-1642CF107316}"/>
              </a:ext>
            </a:extLst>
          </p:cNvPr>
          <p:cNvSpPr/>
          <p:nvPr/>
        </p:nvSpPr>
        <p:spPr>
          <a:xfrm>
            <a:off x="1401110" y="2621553"/>
            <a:ext cx="1810693" cy="798968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0-5 år</a:t>
            </a:r>
          </a:p>
          <a:p>
            <a:pPr algn="ctr"/>
            <a:r>
              <a:rPr lang="sv-SE" dirty="0"/>
              <a:t>- 19 barn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FAB3AE0E-27EC-3446-0B95-1694CE2C4C70}"/>
              </a:ext>
            </a:extLst>
          </p:cNvPr>
          <p:cNvSpPr/>
          <p:nvPr/>
        </p:nvSpPr>
        <p:spPr>
          <a:xfrm>
            <a:off x="1160779" y="985939"/>
            <a:ext cx="2997788" cy="1146204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Om vi bara är 6800 </a:t>
            </a:r>
          </a:p>
          <a:p>
            <a:pPr algn="ctr"/>
            <a:r>
              <a:rPr lang="sv-SE" dirty="0"/>
              <a:t>= -308 personer</a:t>
            </a:r>
          </a:p>
        </p:txBody>
      </p:sp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624E6186-83CA-7453-9666-3B0CAB7EE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EE6DD6B8-8061-FF39-DFA8-DC6593DE58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7E35178-BA1D-7D3C-3C63-AF3CB7BE7FAA}"/>
              </a:ext>
            </a:extLst>
          </p:cNvPr>
          <p:cNvSpPr txBox="1"/>
          <p:nvPr/>
        </p:nvSpPr>
        <p:spPr>
          <a:xfrm rot="-600000">
            <a:off x="10562230" y="5995428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3439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9973D-5E7A-7BFB-B98D-8BC2E88B6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7E57A815-F315-C4B5-353E-B721FD4CE414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78C07F43-D7F5-C661-101F-972DD670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 descr="En bild som visar skiss, svart och vit, snö">
            <a:extLst>
              <a:ext uri="{FF2B5EF4-FFF2-40B4-BE49-F238E27FC236}">
                <a16:creationId xmlns:a16="http://schemas.microsoft.com/office/drawing/2014/main" id="{FC7A0441-9599-5338-FEE5-74434E9C58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A4FC595-AAFC-B9E0-4261-A867B4BAE0A1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1D91FB1-F77A-02E4-16F1-C807A9DCB267}"/>
              </a:ext>
            </a:extLst>
          </p:cNvPr>
          <p:cNvSpPr txBox="1"/>
          <p:nvPr/>
        </p:nvSpPr>
        <p:spPr>
          <a:xfrm>
            <a:off x="1167489" y="2817013"/>
            <a:ext cx="8790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Demografi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Försörjningskvot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3200" dirty="0"/>
              <a:t>Ekonomi</a:t>
            </a:r>
            <a:endParaRPr lang="sv-SE" sz="2400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636F13A-1E67-E8EC-60BF-D3E08ACF1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476" y="992781"/>
            <a:ext cx="5895741" cy="1111134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Befolkningsutveckling</a:t>
            </a:r>
          </a:p>
        </p:txBody>
      </p:sp>
    </p:spTree>
    <p:extLst>
      <p:ext uri="{BB962C8B-B14F-4D97-AF65-F5344CB8AC3E}">
        <p14:creationId xmlns:p14="http://schemas.microsoft.com/office/powerpoint/2010/main" val="174761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DFA9E-C5EC-B1BF-62A9-DEEB805D6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D66EAEDD-78DD-0EB5-9CAB-21A925CC0EF3}"/>
              </a:ext>
            </a:extLst>
          </p:cNvPr>
          <p:cNvSpPr txBox="1">
            <a:spLocks/>
          </p:cNvSpPr>
          <p:nvPr/>
        </p:nvSpPr>
        <p:spPr>
          <a:xfrm>
            <a:off x="3067827" y="578842"/>
            <a:ext cx="7931657" cy="925884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Befolkningens sammansättning</a:t>
            </a:r>
          </a:p>
        </p:txBody>
      </p:sp>
      <p:pic>
        <p:nvPicPr>
          <p:cNvPr id="3" name="Bildobjekt 2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1E47AB7A-B7BB-D152-8655-353B78329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675" y="1818575"/>
            <a:ext cx="3848800" cy="3848800"/>
          </a:xfrm>
          <a:prstGeom prst="rect">
            <a:avLst/>
          </a:prstGeom>
        </p:spPr>
      </p:pic>
      <p:pic>
        <p:nvPicPr>
          <p:cNvPr id="9" name="Bildobjekt 8" descr="En bild som visar text, skärmbild, diagram, linje&#10;&#10;Automatiskt genererad beskrivning">
            <a:extLst>
              <a:ext uri="{FF2B5EF4-FFF2-40B4-BE49-F238E27FC236}">
                <a16:creationId xmlns:a16="http://schemas.microsoft.com/office/drawing/2014/main" id="{9022CB4E-1E40-CA95-6255-8B1DF1D461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475" y="1818575"/>
            <a:ext cx="3934525" cy="3934525"/>
          </a:xfrm>
          <a:prstGeom prst="rect">
            <a:avLst/>
          </a:prstGeom>
        </p:spPr>
      </p:pic>
      <p:pic>
        <p:nvPicPr>
          <p:cNvPr id="11" name="Bildobjekt 10" descr="En bild som visar text, diagram, skärmbild, Graf&#10;&#10;Automatiskt genererad beskrivning">
            <a:extLst>
              <a:ext uri="{FF2B5EF4-FFF2-40B4-BE49-F238E27FC236}">
                <a16:creationId xmlns:a16="http://schemas.microsoft.com/office/drawing/2014/main" id="{68BE88C9-8670-5410-9DE9-3984DD86A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6" y="1818575"/>
            <a:ext cx="4329899" cy="3848800"/>
          </a:xfrm>
          <a:prstGeom prst="rect">
            <a:avLst/>
          </a:prstGeom>
        </p:spPr>
      </p:pic>
      <p:pic>
        <p:nvPicPr>
          <p:cNvPr id="2" name="Bildobjekt 1" descr="En bild som visar text&#10;&#10;Automatiskt genererad beskrivning">
            <a:extLst>
              <a:ext uri="{FF2B5EF4-FFF2-40B4-BE49-F238E27FC236}">
                <a16:creationId xmlns:a16="http://schemas.microsoft.com/office/drawing/2014/main" id="{8F49D717-7DD2-B419-BA5E-3FCE0DB55B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5" name="Bildobjekt 4" descr="En bild som visar skiss, svart och vit, snö">
            <a:extLst>
              <a:ext uri="{FF2B5EF4-FFF2-40B4-BE49-F238E27FC236}">
                <a16:creationId xmlns:a16="http://schemas.microsoft.com/office/drawing/2014/main" id="{C7026B35-13E1-1A32-3BA0-95249042C9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B17BE34-2CAB-3114-79FF-CA7C5DF67A8B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424152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FC447E-C353-F269-1265-5DB561FE6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0701BA11-06AB-00D1-AA70-55CED5BD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831" y="264993"/>
            <a:ext cx="4718791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Storsjö/Ljungdalen 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627E648-7BFE-27E7-9FDF-794F3BDB1E65}"/>
              </a:ext>
            </a:extLst>
          </p:cNvPr>
          <p:cNvSpPr txBox="1"/>
          <p:nvPr/>
        </p:nvSpPr>
        <p:spPr>
          <a:xfrm>
            <a:off x="7894622" y="2573495"/>
            <a:ext cx="3020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Storsjö/Ljungdalen minskade sin befolkning 2024 efter att ha ökat något åren innan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C9FE7F3C-712A-A40F-6C3A-80C02855C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620369E2-1A3E-773F-AA85-72E828E34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67" y="1876658"/>
            <a:ext cx="6159075" cy="3701998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41E0DC24-32FF-38F6-7809-F24166DBAA95}"/>
              </a:ext>
            </a:extLst>
          </p:cNvPr>
          <p:cNvSpPr/>
          <p:nvPr/>
        </p:nvSpPr>
        <p:spPr>
          <a:xfrm>
            <a:off x="9448799" y="819150"/>
            <a:ext cx="2257426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253 invånare 2024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69BC0D1-A68A-1F94-A250-2E8FD2EA660C}"/>
              </a:ext>
            </a:extLst>
          </p:cNvPr>
          <p:cNvSpPr txBox="1"/>
          <p:nvPr/>
        </p:nvSpPr>
        <p:spPr>
          <a:xfrm rot="20873957">
            <a:off x="10316232" y="5847755"/>
            <a:ext cx="1636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v-S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sv-SE" sz="48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0CE107A0-B6E1-2B91-CD0D-884BA1796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F05BA20-B739-0B33-142C-05F7D02BB5A9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6147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1C0A2-E0B8-2E7E-BB7B-DBB3F013A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D8D03605-7328-B526-96F9-900D527DE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0607CD0C-127C-A1A1-4387-5F9351915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746" y="264993"/>
            <a:ext cx="4718791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Storsjö/Ljungdalen </a:t>
            </a:r>
          </a:p>
        </p:txBody>
      </p:sp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C236626C-CFD3-B59F-C9BC-01111642A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71FE1FCF-CB22-2BB2-36BF-8BCB854DF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580" y="1594913"/>
            <a:ext cx="8455122" cy="4768771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64454976-60AA-9701-5D19-4B3B7C7890A7}"/>
              </a:ext>
            </a:extLst>
          </p:cNvPr>
          <p:cNvSpPr/>
          <p:nvPr/>
        </p:nvSpPr>
        <p:spPr>
          <a:xfrm>
            <a:off x="9686924" y="276476"/>
            <a:ext cx="2257426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253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AA0351D7-59C6-955E-7964-DEA1912DCB4D}"/>
              </a:ext>
            </a:extLst>
          </p:cNvPr>
          <p:cNvSpPr/>
          <p:nvPr/>
        </p:nvSpPr>
        <p:spPr>
          <a:xfrm>
            <a:off x="142545" y="1544676"/>
            <a:ext cx="2237209" cy="14649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Av 10 barn 0-5 år är 7 </a:t>
            </a:r>
            <a:r>
              <a:rPr lang="sv-SE" dirty="0" err="1"/>
              <a:t>st</a:t>
            </a:r>
            <a:r>
              <a:rPr lang="sv-SE" dirty="0"/>
              <a:t> 3-5 och en är född 2024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35BF22-E700-6186-E94F-09DADB3B2065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576469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EFD45-D013-E569-175E-2E6B706F5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1DE58E22-8DDA-2641-E299-B8B9451E2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119FA10E-2694-6D2A-C249-79DC83B52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2746" y="264993"/>
            <a:ext cx="4718791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Storsjö/Ljungdalen </a:t>
            </a:r>
          </a:p>
        </p:txBody>
      </p:sp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CFDFFAA0-DD32-5FCB-AEE1-B4AA8AA16E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9118A074-68EE-DAA3-2528-5E9723CA3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580" y="1594913"/>
            <a:ext cx="8455122" cy="4768771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971E34CC-1289-C98E-018A-0433AB47BB13}"/>
              </a:ext>
            </a:extLst>
          </p:cNvPr>
          <p:cNvSpPr/>
          <p:nvPr/>
        </p:nvSpPr>
        <p:spPr>
          <a:xfrm>
            <a:off x="9686924" y="276476"/>
            <a:ext cx="2257426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253 invånare 2024</a:t>
            </a:r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232CD260-8BFC-78FD-A40B-AB47DE1F742F}"/>
              </a:ext>
            </a:extLst>
          </p:cNvPr>
          <p:cNvSpPr/>
          <p:nvPr/>
        </p:nvSpPr>
        <p:spPr>
          <a:xfrm>
            <a:off x="142545" y="1544676"/>
            <a:ext cx="2237209" cy="146490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Av 10 barn 0-5 år är 7 </a:t>
            </a:r>
            <a:r>
              <a:rPr lang="sv-SE" dirty="0" err="1"/>
              <a:t>st</a:t>
            </a:r>
            <a:r>
              <a:rPr lang="sv-SE" dirty="0"/>
              <a:t> 3-5 och en är född 2024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E022F31-17B0-22A8-2781-220D2972EB39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0D1C0D8A-7AD0-273C-F1E5-15B4038813E3}"/>
              </a:ext>
            </a:extLst>
          </p:cNvPr>
          <p:cNvSpPr/>
          <p:nvPr/>
        </p:nvSpPr>
        <p:spPr>
          <a:xfrm>
            <a:off x="6277366" y="3748134"/>
            <a:ext cx="525101" cy="18387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9843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72686-060D-602F-32A7-E1340E826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skiss, svart och vit, snö">
            <a:extLst>
              <a:ext uri="{FF2B5EF4-FFF2-40B4-BE49-F238E27FC236}">
                <a16:creationId xmlns:a16="http://schemas.microsoft.com/office/drawing/2014/main" id="{DDBB0CBE-28F6-391B-92FF-AABA7F189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6639FE8D-8149-F28D-2A61-1CF27A507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1603" y="648788"/>
            <a:ext cx="3578242" cy="1084175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Diskussion</a:t>
            </a:r>
          </a:p>
        </p:txBody>
      </p:sp>
      <p:pic>
        <p:nvPicPr>
          <p:cNvPr id="10" name="Bildobjekt 9" descr="En bild som visar text&#10;&#10;Automatiskt genererad beskrivning">
            <a:extLst>
              <a:ext uri="{FF2B5EF4-FFF2-40B4-BE49-F238E27FC236}">
                <a16:creationId xmlns:a16="http://schemas.microsoft.com/office/drawing/2014/main" id="{221DFBE4-E98D-F3AC-2AA0-1AB5FFEEF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3510409-013A-66AA-E033-5B84094F8D07}"/>
              </a:ext>
            </a:extLst>
          </p:cNvPr>
          <p:cNvSpPr txBox="1"/>
          <p:nvPr/>
        </p:nvSpPr>
        <p:spPr>
          <a:xfrm>
            <a:off x="950614" y="2317687"/>
            <a:ext cx="104295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/>
              <a:t>Hur påverkas Storsjö/Ljungdalen om antalet medborgare i olika åldersgrupper förändras, vilka möjligheter finns och vilka utmaningar?</a:t>
            </a:r>
          </a:p>
          <a:p>
            <a:endParaRPr lang="sv-SE" sz="3200" dirty="0"/>
          </a:p>
          <a:p>
            <a:endParaRPr lang="sv-SE" dirty="0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D4AF949-E991-444B-B811-1A6D6423D1C7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296815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F5A33-3989-72FE-F615-6AE45ADE2E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1593CC99-BB8C-4AD9-2E01-CDC2E491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579" y="291924"/>
            <a:ext cx="4718791" cy="925883"/>
          </a:xfr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sv-SE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ague Gothic" pitchFamily="50" charset="0"/>
              </a:rPr>
              <a:t>Storsjö/Ljungdalen </a:t>
            </a:r>
          </a:p>
        </p:txBody>
      </p:sp>
      <p:pic>
        <p:nvPicPr>
          <p:cNvPr id="19" name="Bildobjekt 18" descr="En bild som visar text&#10;&#10;Automatiskt genererad beskrivning">
            <a:extLst>
              <a:ext uri="{FF2B5EF4-FFF2-40B4-BE49-F238E27FC236}">
                <a16:creationId xmlns:a16="http://schemas.microsoft.com/office/drawing/2014/main" id="{B9349EB2-2F09-0195-DEEC-2A9A0B3E10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45" y="264993"/>
            <a:ext cx="2517128" cy="925883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90AA1FC-0A9E-1861-F68A-5D3417BCC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673" y="1979525"/>
            <a:ext cx="7342780" cy="4413480"/>
          </a:xfrm>
          <a:prstGeom prst="rect">
            <a:avLst/>
          </a:prstGeom>
        </p:spPr>
      </p:pic>
      <p:sp>
        <p:nvSpPr>
          <p:cNvPr id="2" name="Ellips 1">
            <a:extLst>
              <a:ext uri="{FF2B5EF4-FFF2-40B4-BE49-F238E27FC236}">
                <a16:creationId xmlns:a16="http://schemas.microsoft.com/office/drawing/2014/main" id="{F273E95E-C35E-82D3-7219-32477D92943F}"/>
              </a:ext>
            </a:extLst>
          </p:cNvPr>
          <p:cNvSpPr/>
          <p:nvPr/>
        </p:nvSpPr>
        <p:spPr>
          <a:xfrm>
            <a:off x="9610724" y="303407"/>
            <a:ext cx="2257426" cy="914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253 invånare 2024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6C3A9C62-7481-AB08-0012-D75A17B24803}"/>
              </a:ext>
            </a:extLst>
          </p:cNvPr>
          <p:cNvSpPr txBox="1"/>
          <p:nvPr/>
        </p:nvSpPr>
        <p:spPr>
          <a:xfrm rot="-600000">
            <a:off x="10705105" y="6048513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  <p:pic>
        <p:nvPicPr>
          <p:cNvPr id="4" name="Bildobjekt 3" descr="En bild som visar skiss, svart och vit, snö">
            <a:extLst>
              <a:ext uri="{FF2B5EF4-FFF2-40B4-BE49-F238E27FC236}">
                <a16:creationId xmlns:a16="http://schemas.microsoft.com/office/drawing/2014/main" id="{019BFACF-11F2-DA49-FDD4-D4E1666CF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512" y="5019261"/>
            <a:ext cx="4479785" cy="1838739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9CD977A-02E8-2C03-8396-D45ADA9D7CA6}"/>
              </a:ext>
            </a:extLst>
          </p:cNvPr>
          <p:cNvSpPr txBox="1"/>
          <p:nvPr/>
        </p:nvSpPr>
        <p:spPr>
          <a:xfrm rot="-600000">
            <a:off x="10640666" y="5995427"/>
            <a:ext cx="245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Jinky" pitchFamily="50" charset="0"/>
              </a:rPr>
              <a:t>www.berg.se</a:t>
            </a:r>
          </a:p>
        </p:txBody>
      </p:sp>
    </p:spTree>
    <p:extLst>
      <p:ext uri="{BB962C8B-B14F-4D97-AF65-F5344CB8AC3E}">
        <p14:creationId xmlns:p14="http://schemas.microsoft.com/office/powerpoint/2010/main" val="1407719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K_mal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66353</TotalTime>
  <Words>744</Words>
  <Application>Microsoft Office PowerPoint</Application>
  <PresentationFormat>Bredbild</PresentationFormat>
  <Paragraphs>161</Paragraphs>
  <Slides>26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Jinky</vt:lpstr>
      <vt:lpstr>League Gothic</vt:lpstr>
      <vt:lpstr>Office-tema</vt:lpstr>
      <vt:lpstr>Agenda</vt:lpstr>
      <vt:lpstr>Meborgardialog  Storsjö/Ljungdalen 2025</vt:lpstr>
      <vt:lpstr>Befolkningsutveckling</vt:lpstr>
      <vt:lpstr>PowerPoint-presentation</vt:lpstr>
      <vt:lpstr>Storsjö/Ljungdalen </vt:lpstr>
      <vt:lpstr>Storsjö/Ljungdalen </vt:lpstr>
      <vt:lpstr>Storsjö/Ljungdalen </vt:lpstr>
      <vt:lpstr>Diskussion</vt:lpstr>
      <vt:lpstr>Storsjö/Ljungdalen </vt:lpstr>
      <vt:lpstr>Storsjö/Ljungdalen </vt:lpstr>
      <vt:lpstr>Inflytt/Utflytt 2024</vt:lpstr>
      <vt:lpstr>Inflytt/Utflytt 2024 Storsjö/Ljungdalen</vt:lpstr>
      <vt:lpstr>Inflytt/Utflytt 2024 Bergs Kommun</vt:lpstr>
      <vt:lpstr>Storsjö/Ljungdalen </vt:lpstr>
      <vt:lpstr>Diskussion</vt:lpstr>
      <vt:lpstr>Varför behöver ni bli fler här?</vt:lpstr>
      <vt:lpstr>Vad händer om vi inte blir fler…</vt:lpstr>
      <vt:lpstr>Befolkningsprognos  SCB</vt:lpstr>
      <vt:lpstr>Vad kan vi hjälpas åt att göra</vt:lpstr>
      <vt:lpstr>Bergs Kommun </vt:lpstr>
      <vt:lpstr>Födelsenetto</vt:lpstr>
      <vt:lpstr>Flyttnetto</vt:lpstr>
      <vt:lpstr>Inflytt/Utflytt 2024</vt:lpstr>
      <vt:lpstr>PowerPoint-presentation</vt:lpstr>
      <vt:lpstr>Bergs Kommun </vt:lpstr>
      <vt:lpstr>Bergs Kommun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Systematisk översikt Socialtjänsten 2015 2022</dc:title>
  <dc:creator>Niklas Åhlund</dc:creator>
  <cp:lastModifiedBy>Lina Östman</cp:lastModifiedBy>
  <cp:revision>267</cp:revision>
  <dcterms:created xsi:type="dcterms:W3CDTF">2022-05-05T11:34:43Z</dcterms:created>
  <dcterms:modified xsi:type="dcterms:W3CDTF">2025-04-29T08:31:28Z</dcterms:modified>
</cp:coreProperties>
</file>